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7"/>
  </p:notesMasterIdLst>
  <p:sldIdLst>
    <p:sldId id="256" r:id="rId2"/>
    <p:sldId id="259" r:id="rId3"/>
    <p:sldId id="261" r:id="rId4"/>
    <p:sldId id="333" r:id="rId5"/>
    <p:sldId id="263" r:id="rId6"/>
    <p:sldId id="334" r:id="rId7"/>
    <p:sldId id="264" r:id="rId8"/>
    <p:sldId id="265" r:id="rId9"/>
    <p:sldId id="337" r:id="rId10"/>
    <p:sldId id="267" r:id="rId11"/>
    <p:sldId id="338" r:id="rId12"/>
    <p:sldId id="269" r:id="rId13"/>
    <p:sldId id="270" r:id="rId14"/>
    <p:sldId id="339" r:id="rId15"/>
    <p:sldId id="273" r:id="rId16"/>
    <p:sldId id="274" r:id="rId17"/>
    <p:sldId id="275" r:id="rId18"/>
    <p:sldId id="299" r:id="rId19"/>
    <p:sldId id="304" r:id="rId20"/>
    <p:sldId id="279" r:id="rId21"/>
    <p:sldId id="341" r:id="rId22"/>
    <p:sldId id="283" r:id="rId23"/>
    <p:sldId id="280" r:id="rId24"/>
    <p:sldId id="284" r:id="rId25"/>
    <p:sldId id="286" r:id="rId26"/>
    <p:sldId id="314" r:id="rId27"/>
    <p:sldId id="287" r:id="rId28"/>
    <p:sldId id="316" r:id="rId29"/>
    <p:sldId id="288" r:id="rId30"/>
    <p:sldId id="318" r:id="rId31"/>
    <p:sldId id="319" r:id="rId32"/>
    <p:sldId id="323" r:id="rId33"/>
    <p:sldId id="291" r:id="rId34"/>
    <p:sldId id="292" r:id="rId35"/>
    <p:sldId id="325" r:id="rId36"/>
    <p:sldId id="327" r:id="rId37"/>
    <p:sldId id="328" r:id="rId38"/>
    <p:sldId id="293" r:id="rId39"/>
    <p:sldId id="330" r:id="rId40"/>
    <p:sldId id="294" r:id="rId41"/>
    <p:sldId id="295" r:id="rId42"/>
    <p:sldId id="346" r:id="rId43"/>
    <p:sldId id="296" r:id="rId44"/>
    <p:sldId id="297" r:id="rId45"/>
    <p:sldId id="257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67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00CA0D4-6809-44EC-B4FF-AD6A7FF0FD3C}" type="datetimeFigureOut">
              <a:rPr lang="en-US"/>
              <a:pPr>
                <a:defRPr/>
              </a:pPr>
              <a:t>9/14/2012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F8881-1A28-4945-ABE9-CE94CC5C96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54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67E8BB-0242-44B2-9C45-BA6FD47B5F3B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105650-1618-47D5-BA81-A3BA1F83BF0D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700ADF-D758-4017-9F76-26C64F881FFB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3DFA3B-0BBB-436F-9BDA-C39FD231ACF2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5FC522-7FE6-41CC-882C-C9060EA4A9E3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84D4FC-3E47-4F92-85F5-67572160759A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8C7E08-62F6-4693-92EE-4FAA57198BB1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E40E91-BAF1-4FBA-A6EF-1643BE783AB2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A82392-D3F9-4C6A-81C6-C43BEFD0B245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5ADF85-2EAA-4242-9FF3-632126A9B167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28A1FA-CD1A-42FD-9A0F-AEE287103943}" type="slidenum">
              <a:rPr lang="en-US" smtClean="0"/>
              <a:pPr/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7D5297-7204-47BC-A206-226964774A54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302907-008D-44BD-989E-ADA702472096}" type="slidenum">
              <a:rPr lang="en-US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785C5F-2CA0-4675-AAFF-C9BA666062AA}" type="slidenum">
              <a:rPr lang="en-US" smtClean="0"/>
              <a:pPr/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17C93A-1251-43DE-9223-9AC8D05AB94F}" type="slidenum">
              <a:rPr lang="en-US" smtClean="0"/>
              <a:pPr/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CAB2EC-1BC6-4F9F-B71D-38B92DA3A6BA}" type="slidenum">
              <a:rPr lang="en-US" smtClean="0"/>
              <a:pPr/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F705BE-3785-486D-88D7-7E1FA0CB69BB}" type="slidenum">
              <a:rPr lang="en-US" smtClean="0"/>
              <a:pPr/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9CC40-8000-430F-812C-13BFB6DEA044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92CBA7-4DC7-4BC0-9E7C-190684B120D8}" type="slidenum">
              <a:rPr lang="en-US" smtClean="0"/>
              <a:pPr/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341BCF-0C9F-4FD6-BDD6-78C5E7674A31}" type="slidenum">
              <a:rPr lang="en-US" smtClean="0"/>
              <a:pPr/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FCDB3A-8E32-46AD-A304-CF630D144470}" type="slidenum">
              <a:rPr lang="en-US" smtClean="0"/>
              <a:pPr/>
              <a:t>28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AE7E72-9903-4865-A619-1B2A07873E20}" type="slidenum">
              <a:rPr lang="en-US" smtClean="0"/>
              <a:pPr/>
              <a:t>29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5A1660-074B-48CE-A2F0-BFCA170C9CCA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35304A-25BE-4F12-A721-C698BEDBF2F2}" type="slidenum">
              <a:rPr lang="en-US" smtClean="0"/>
              <a:pPr/>
              <a:t>30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C6AC08-6D58-4653-92AC-B2AD54F1E58F}" type="slidenum">
              <a:rPr lang="en-US" smtClean="0"/>
              <a:pPr/>
              <a:t>31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B3F64D-1181-4928-8DF3-70BF2B988042}" type="slidenum">
              <a:rPr lang="en-US" smtClean="0"/>
              <a:pPr/>
              <a:t>32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25D277-ABAC-42E8-82DA-41337608BE8E}" type="slidenum">
              <a:rPr lang="en-US" smtClean="0"/>
              <a:pPr/>
              <a:t>33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09C116-3BDA-4933-A090-548F32D513D7}" type="slidenum">
              <a:rPr lang="en-US" smtClean="0"/>
              <a:pPr/>
              <a:t>34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055BC3-0191-4F43-9F00-48B634F6885F}" type="slidenum">
              <a:rPr lang="en-US" smtClean="0"/>
              <a:pPr/>
              <a:t>35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5CB30F-A51F-4AAD-9238-813BE6B81AD8}" type="slidenum">
              <a:rPr lang="en-US" smtClean="0"/>
              <a:pPr/>
              <a:t>36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EB15E1-5A04-415C-B4F1-3661CCFF66C9}" type="slidenum">
              <a:rPr lang="en-US" smtClean="0"/>
              <a:pPr/>
              <a:t>38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1E52E0-C61D-47A6-8C14-606E7E9781B4}" type="slidenum">
              <a:rPr lang="en-US" smtClean="0"/>
              <a:pPr/>
              <a:t>39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A3512D-937F-498F-90B6-645C432B7DAC}" type="slidenum">
              <a:rPr lang="en-US" smtClean="0"/>
              <a:pPr/>
              <a:t>40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700ADF-D758-4017-9F76-26C64F881FFB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CFA7C8-4D5B-4323-9EC6-99D6FAF6D239}" type="slidenum">
              <a:rPr lang="en-US" smtClean="0"/>
              <a:pPr/>
              <a:t>41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700ADF-D758-4017-9F76-26C64F881FFB}" type="slidenum">
              <a:rPr lang="en-US" smtClean="0"/>
              <a:pPr/>
              <a:t>42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EAF6A0-39E9-4B73-B3F3-CF5C5798D2F6}" type="slidenum">
              <a:rPr lang="en-US" smtClean="0"/>
              <a:pPr/>
              <a:t>43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17A2EC-F44C-421A-BE58-8E37DDB90E4A}" type="slidenum">
              <a:rPr lang="en-US" smtClean="0"/>
              <a:pPr/>
              <a:t>44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6F3177-5C14-4D86-9E72-832DD505C2C0}" type="slidenum">
              <a:rPr lang="en-US" smtClean="0"/>
              <a:pPr/>
              <a:t>45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D76507-3705-4232-84F3-A7CA3085CE2F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D76507-3705-4232-84F3-A7CA3085CE2F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259E04-569E-48CF-B5EA-3B1E7FF35CBF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0B8463-15B6-4201-B929-670132501A27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700ADF-D758-4017-9F76-26C64F881FFB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6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96012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62025" y="2971800"/>
            <a:ext cx="8105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Creating</a:t>
            </a:r>
            <a:r>
              <a:rPr lang="en-US" sz="2400" b="1" baseline="0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Links and Menu Bars</a:t>
            </a:r>
            <a:endParaRPr lang="en-US" sz="2400" b="1" dirty="0">
              <a:solidFill>
                <a:srgbClr val="0033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2CC50-91B3-4CC2-8A1F-3F8D572938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 CS4 - Illustrated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37F64-42A5-4528-B667-F693E47BE1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 CS4 - Illustrated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782F4-14B6-4A9A-AE59-AE9A5BD492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 CS4 - Illustrated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Arial" pitchFamily="34" charset="0"/>
              <a:buChar char="–"/>
              <a:defRPr/>
            </a:lvl2pPr>
            <a:lvl4pPr>
              <a:buFont typeface="Arial" pitchFamily="34" charset="0"/>
              <a:buChar char="–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9DC7C-7C67-4C46-B318-A893FDFAC7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>
                <a:solidFill>
                  <a:srgbClr val="EA0000"/>
                </a:solidFill>
              </a:defRPr>
            </a:lvl1pPr>
            <a:lvl2pPr>
              <a:buClr>
                <a:srgbClr val="C00000"/>
              </a:buClr>
              <a:buFont typeface="Arial" pitchFamily="34" charset="0"/>
              <a:buChar char="–"/>
              <a:defRPr>
                <a:solidFill>
                  <a:srgbClr val="EA0000"/>
                </a:solidFill>
              </a:defRPr>
            </a:lvl2pPr>
            <a:lvl3pPr>
              <a:buClr>
                <a:srgbClr val="C00000"/>
              </a:buClr>
              <a:defRPr>
                <a:solidFill>
                  <a:srgbClr val="EA0000"/>
                </a:solidFill>
              </a:defRPr>
            </a:lvl3pPr>
            <a:lvl4pPr>
              <a:buClr>
                <a:srgbClr val="C00000"/>
              </a:buClr>
              <a:buFont typeface="Arial" pitchFamily="34" charset="0"/>
              <a:buChar char="–"/>
              <a:defRPr>
                <a:solidFill>
                  <a:srgbClr val="EA0000"/>
                </a:solidFill>
              </a:defRPr>
            </a:lvl4pPr>
            <a:lvl5pPr>
              <a:buClr>
                <a:srgbClr val="C00000"/>
              </a:buClr>
              <a:defRPr>
                <a:solidFill>
                  <a:srgbClr val="EA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2D2BB-3E18-4FAA-959B-E16F464C08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FF495-091B-40A4-9596-C21EDC0A74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5005D-9F45-4959-BEAA-D72FE58098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DB312-3CEF-4A13-AAC4-57E76B46DD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D684B-16A0-4795-87B2-EE141DBD60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31A57-E22D-4866-B03E-133B192393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0B0EB-8456-4F58-B4BB-60FDD9F22B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229600" cy="755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993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5FEEC4E-E66B-42A6-AD02-3B38CA1DE4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5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6" r:id="rId10"/>
    <p:sldLayoutId id="2147483737" r:id="rId11"/>
    <p:sldLayoutId id="2147483738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>
          <a:solidFill>
            <a:srgbClr val="000099"/>
          </a:solidFill>
          <a:effectLst/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>
          <a:solidFill>
            <a:srgbClr val="000099"/>
          </a:solidFill>
          <a:effectLst/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>
          <a:solidFill>
            <a:srgbClr val="000099"/>
          </a:solidFill>
          <a:effectLst/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/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/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salabama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Creating an Internal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01000" cy="480060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300" dirty="0" smtClean="0"/>
              <a:t>Select </a:t>
            </a:r>
            <a:r>
              <a:rPr lang="en-US" sz="2300" b="1" dirty="0" smtClean="0"/>
              <a:t>fishing excursions </a:t>
            </a:r>
            <a:r>
              <a:rPr lang="en-US" sz="2300" dirty="0" smtClean="0"/>
              <a:t>in the third paragraph (see Figure F-6)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300" dirty="0" smtClean="0"/>
              <a:t>Click the </a:t>
            </a:r>
            <a:r>
              <a:rPr lang="en-US" sz="2300" b="1" dirty="0" smtClean="0"/>
              <a:t>Browse for File icon </a:t>
            </a:r>
            <a:r>
              <a:rPr lang="en-US" sz="2300" dirty="0" smtClean="0"/>
              <a:t>next to the Link text box in the HTML Property inspector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300" dirty="0" smtClean="0"/>
              <a:t>Make sure the Relative to box is set to Document; double-click </a:t>
            </a:r>
            <a:r>
              <a:rPr lang="en-US" sz="2300" b="1" dirty="0" smtClean="0"/>
              <a:t>fishing.html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300" dirty="0" smtClean="0"/>
              <a:t>Select </a:t>
            </a:r>
            <a:r>
              <a:rPr lang="en-US" sz="2300" b="1" dirty="0" smtClean="0"/>
              <a:t>dolphin cruises </a:t>
            </a:r>
            <a:r>
              <a:rPr lang="en-US" sz="2300" dirty="0" smtClean="0"/>
              <a:t>in the same </a:t>
            </a:r>
            <a:r>
              <a:rPr lang="en-US" sz="2300" dirty="0" smtClean="0"/>
              <a:t>sentence</a:t>
            </a:r>
          </a:p>
          <a:p>
            <a:pPr marL="514350" indent="-514350">
              <a:buFontTx/>
              <a:buAutoNum type="arabicPeriod" startAt="4"/>
              <a:defRPr/>
            </a:pPr>
            <a:r>
              <a:rPr lang="en-US" sz="2300" dirty="0"/>
              <a:t>Click the Browse for File icon in the Property inspector, then double-click </a:t>
            </a:r>
            <a:r>
              <a:rPr lang="en-US" sz="2300" b="1" dirty="0"/>
              <a:t>cruises.html</a:t>
            </a:r>
            <a:r>
              <a:rPr lang="en-US" sz="2300" dirty="0"/>
              <a:t> in the Select File dialog box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300" dirty="0"/>
              <a:t>Save your work</a:t>
            </a:r>
          </a:p>
          <a:p>
            <a:pPr marL="514350" indent="-514350">
              <a:buFontTx/>
              <a:buAutoNum type="arabicPeriod" startAt="4"/>
              <a:defRPr/>
            </a:pPr>
            <a:r>
              <a:rPr lang="en-US" sz="2300" dirty="0"/>
              <a:t>Close the activities </a:t>
            </a:r>
            <a:r>
              <a:rPr lang="en-US" sz="2300" dirty="0" smtClean="0"/>
              <a:t>page</a:t>
            </a:r>
            <a:endParaRPr lang="en-US" sz="2300" dirty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Design </a:t>
            </a:r>
            <a:r>
              <a:rPr lang="en-US" dirty="0" smtClean="0">
                <a:solidFill>
                  <a:srgbClr val="00664D"/>
                </a:solidFill>
              </a:rPr>
              <a:t>Matters</a:t>
            </a:r>
            <a:endParaRPr lang="en-US" dirty="0">
              <a:solidFill>
                <a:srgbClr val="0066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Linking to the home page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smtClean="0">
                <a:solidFill>
                  <a:srgbClr val="00664D"/>
                </a:solidFill>
              </a:rPr>
              <a:t>Every page in your website should include a link to the home page so a user who has become “lost” in your site can quickly go back to the starting point without relying on the Back button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55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Creating an Internal Link</a:t>
            </a:r>
            <a:endParaRPr lang="en-US" dirty="0"/>
          </a:p>
        </p:txBody>
      </p:sp>
      <p:pic>
        <p:nvPicPr>
          <p:cNvPr id="4" name="Picture 3" descr="Screen shot 2012-08-24 at 8.13.4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762000"/>
            <a:ext cx="4547270" cy="3552780"/>
          </a:xfrm>
          <a:prstGeom prst="rect">
            <a:avLst/>
          </a:prstGeom>
        </p:spPr>
      </p:pic>
      <p:pic>
        <p:nvPicPr>
          <p:cNvPr id="6" name="Picture 5" descr="Screen shot 2012-08-24 at 8.14.46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190" y="3815108"/>
            <a:ext cx="4576810" cy="3012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Inserting a Named Anchor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924800" cy="44958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dirty="0" smtClean="0"/>
              <a:t>Open the </a:t>
            </a:r>
            <a:r>
              <a:rPr lang="en-US" sz="2400" b="1" dirty="0" smtClean="0"/>
              <a:t>spa.html</a:t>
            </a:r>
            <a:r>
              <a:rPr lang="en-US" sz="2400" dirty="0" smtClean="0"/>
              <a:t> page, click </a:t>
            </a:r>
            <a:r>
              <a:rPr lang="en-US" sz="2400" b="1" dirty="0" smtClean="0"/>
              <a:t>View </a:t>
            </a:r>
            <a:r>
              <a:rPr lang="en-US" sz="2400" dirty="0" smtClean="0"/>
              <a:t>on the Menu bar</a:t>
            </a:r>
          </a:p>
          <a:p>
            <a:pPr marL="1033463" lvl="1" indent="-347663" eaLnBrk="1" hangingPunct="1">
              <a:buFont typeface="Arial" charset="0"/>
              <a:buChar char="–"/>
              <a:defRPr/>
            </a:pPr>
            <a:r>
              <a:rPr lang="en-US" dirty="0" smtClean="0"/>
              <a:t>Point to </a:t>
            </a:r>
            <a:r>
              <a:rPr lang="en-US" b="1" dirty="0" smtClean="0"/>
              <a:t>Visual Aids</a:t>
            </a:r>
          </a:p>
          <a:p>
            <a:pPr marL="1033463" lvl="1" indent="-347663" eaLnBrk="1" hangingPunct="1">
              <a:buFont typeface="Arial" charset="0"/>
              <a:buChar char="–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Invisible Elements </a:t>
            </a:r>
            <a:r>
              <a:rPr lang="en-US" dirty="0" smtClean="0"/>
              <a:t>to select it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 smtClean="0"/>
              <a:t>Click </a:t>
            </a:r>
            <a:r>
              <a:rPr lang="en-US" sz="2400" b="1" dirty="0" smtClean="0"/>
              <a:t>The Striped Umbrella banner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dirty="0" smtClean="0"/>
              <a:t>Then press the </a:t>
            </a:r>
            <a:r>
              <a:rPr lang="en-US" b="1" dirty="0" smtClean="0"/>
              <a:t>left arrow key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 smtClean="0"/>
              <a:t>Click the </a:t>
            </a:r>
            <a:r>
              <a:rPr lang="en-US" sz="2400" b="1" dirty="0" smtClean="0"/>
              <a:t>Common</a:t>
            </a:r>
            <a:r>
              <a:rPr lang="en-US" sz="2400" dirty="0" smtClean="0"/>
              <a:t> category on the Insert Panel, if </a:t>
            </a:r>
            <a:r>
              <a:rPr lang="en-US" sz="2400" dirty="0" smtClean="0"/>
              <a:t>necessary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/>
              <a:t>Click </a:t>
            </a:r>
            <a:r>
              <a:rPr lang="en-US" sz="2400" b="1" dirty="0"/>
              <a:t>Named Anchor </a:t>
            </a:r>
            <a:r>
              <a:rPr lang="en-US" sz="2400" dirty="0"/>
              <a:t>on the Insert panel, type </a:t>
            </a:r>
            <a:r>
              <a:rPr lang="en-US" sz="2400" b="1" dirty="0"/>
              <a:t>top</a:t>
            </a:r>
            <a:r>
              <a:rPr lang="en-US" sz="2400" dirty="0"/>
              <a:t> in the Anchor name box of the Named Anchor dialog box, then click </a:t>
            </a:r>
            <a:r>
              <a:rPr lang="en-US" sz="2400" b="1" dirty="0"/>
              <a:t>OK</a:t>
            </a:r>
            <a:endParaRPr lang="en-US" sz="2400" dirty="0"/>
          </a:p>
          <a:p>
            <a:pPr marL="0" indent="0">
              <a:buNone/>
              <a:defRPr/>
            </a:pPr>
            <a:endParaRPr lang="en-US" sz="2400" dirty="0" smtClean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Inserting a Named Anchor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848600" cy="44958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5"/>
              <a:defRPr/>
            </a:pPr>
            <a:r>
              <a:rPr lang="en-US" sz="2400" dirty="0" smtClean="0"/>
              <a:t>Click to place the insertion point to the left of the Massages heading above the first unordered list, click </a:t>
            </a:r>
            <a:r>
              <a:rPr lang="en-US" sz="2400" b="1" dirty="0" smtClean="0"/>
              <a:t>Named Anchor </a:t>
            </a:r>
            <a:r>
              <a:rPr lang="en-US" sz="2400" dirty="0" smtClean="0"/>
              <a:t>on the insert panel, type </a:t>
            </a:r>
            <a:r>
              <a:rPr lang="en-US" sz="2400" b="1" dirty="0" smtClean="0"/>
              <a:t>massages </a:t>
            </a:r>
            <a:r>
              <a:rPr lang="en-US" sz="2400" dirty="0" smtClean="0"/>
              <a:t>in the Anchor name text box, then click </a:t>
            </a:r>
            <a:r>
              <a:rPr lang="en-US" sz="2400" b="1" dirty="0" smtClean="0"/>
              <a:t>OK</a:t>
            </a:r>
          </a:p>
          <a:p>
            <a:pPr marL="514350" indent="-514350" eaLnBrk="1" hangingPunct="1">
              <a:buFont typeface="+mj-lt"/>
              <a:buAutoNum type="arabicPeriod" startAt="6"/>
              <a:defRPr/>
            </a:pPr>
            <a:r>
              <a:rPr lang="en-US" sz="2400" dirty="0"/>
              <a:t>Repeat step 5 to insert named anchors to the left of the Facials and body treatments list headings, using the following names: </a:t>
            </a:r>
            <a:r>
              <a:rPr lang="en-US" sz="2400" b="1" dirty="0"/>
              <a:t>facials </a:t>
            </a:r>
            <a:r>
              <a:rPr lang="en-US" sz="2400" dirty="0"/>
              <a:t>and </a:t>
            </a:r>
            <a:r>
              <a:rPr lang="en-US" sz="2400" b="1" dirty="0" err="1"/>
              <a:t>body_treatments</a:t>
            </a:r>
            <a:r>
              <a:rPr lang="en-US" sz="2400" dirty="0"/>
              <a:t>, deselect the text, then click the </a:t>
            </a:r>
            <a:r>
              <a:rPr lang="en-US" sz="2400" b="1" dirty="0" err="1"/>
              <a:t>body_treatments</a:t>
            </a:r>
            <a:r>
              <a:rPr lang="en-US" sz="2400" b="1" dirty="0"/>
              <a:t> named anchor</a:t>
            </a:r>
            <a:r>
              <a:rPr lang="en-US" sz="2400" dirty="0"/>
              <a:t> to select it</a:t>
            </a:r>
          </a:p>
          <a:p>
            <a:pPr marL="514350" indent="-514350" eaLnBrk="1" hangingPunct="1">
              <a:buFont typeface="+mj-lt"/>
              <a:buAutoNum type="arabicPeriod" startAt="6"/>
              <a:defRPr/>
            </a:pPr>
            <a:r>
              <a:rPr lang="en-US" sz="2400" dirty="0"/>
              <a:t>Save your work</a:t>
            </a:r>
          </a:p>
          <a:p>
            <a:pPr marL="514350" indent="-514350" eaLnBrk="1" hangingPunct="1">
              <a:buFont typeface="+mj-lt"/>
              <a:buAutoNum type="arabicPeriod" startAt="5"/>
              <a:defRPr/>
            </a:pPr>
            <a:endParaRPr lang="en-US" sz="2400" b="1" dirty="0" smtClean="0"/>
          </a:p>
          <a:p>
            <a:pPr marL="514350" indent="-514350" eaLnBrk="1" hangingPunct="1">
              <a:buFontTx/>
              <a:buAutoNum type="arabicPeriod" startAt="5"/>
              <a:defRPr/>
            </a:pPr>
            <a:endParaRPr lang="en-US" b="1" dirty="0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Inserting a Named Anchor</a:t>
            </a:r>
            <a:endParaRPr lang="en-US" dirty="0"/>
          </a:p>
        </p:txBody>
      </p:sp>
      <p:pic>
        <p:nvPicPr>
          <p:cNvPr id="5" name="Picture 4" descr="Screen shot 2012-08-24 at 8.17.2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762000"/>
            <a:ext cx="5388142" cy="2916658"/>
          </a:xfrm>
          <a:prstGeom prst="rect">
            <a:avLst/>
          </a:prstGeom>
        </p:spPr>
      </p:pic>
      <p:pic>
        <p:nvPicPr>
          <p:cNvPr id="6" name="Picture 5" descr="Screen shot 2012-08-24 at 8.17.44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657600"/>
            <a:ext cx="4965608" cy="3200400"/>
          </a:xfrm>
          <a:prstGeom prst="rect">
            <a:avLst/>
          </a:prstGeom>
        </p:spPr>
      </p:pic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2363" y="6477000"/>
            <a:ext cx="3068637" cy="381000"/>
          </a:xfrm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Creating Internal Links to Named Anchors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848600" cy="44196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dirty="0" smtClean="0"/>
              <a:t>Select the </a:t>
            </a:r>
            <a:r>
              <a:rPr lang="en-US" sz="2400" b="1" dirty="0" smtClean="0"/>
              <a:t>Massages </a:t>
            </a:r>
            <a:r>
              <a:rPr lang="en-US" sz="2400" dirty="0" smtClean="0"/>
              <a:t>heading to the right of The Sea Spa logo (see Figure F-10)</a:t>
            </a:r>
          </a:p>
          <a:p>
            <a:pPr marL="1033463" lvl="1" indent="-347663" eaLnBrk="1" hangingPunct="1">
              <a:buFont typeface="Arial" charset="0"/>
              <a:buChar char="–"/>
              <a:defRPr/>
            </a:pPr>
            <a:r>
              <a:rPr lang="en-US" dirty="0" smtClean="0"/>
              <a:t>Then click and drag the </a:t>
            </a:r>
            <a:r>
              <a:rPr lang="en-US" b="1" dirty="0" smtClean="0"/>
              <a:t>Point to File icon</a:t>
            </a:r>
            <a:r>
              <a:rPr lang="en-US" dirty="0" smtClean="0"/>
              <a:t> in the HTML Property inspector on top of the massages named anchor in front of the Massages </a:t>
            </a:r>
            <a:r>
              <a:rPr lang="en-US" dirty="0" smtClean="0"/>
              <a:t>heading</a:t>
            </a:r>
          </a:p>
          <a:p>
            <a:pPr marL="514350" indent="-514350" eaLnBrk="1" hangingPunct="1">
              <a:buFontTx/>
              <a:buAutoNum type="arabicPeriod" startAt="2"/>
              <a:defRPr/>
            </a:pPr>
            <a:r>
              <a:rPr lang="en-US" sz="2400" dirty="0"/>
              <a:t>Repeat step 1 to create internal links for the Facials and Body Treatments </a:t>
            </a:r>
            <a:r>
              <a:rPr lang="en-US" sz="2400" dirty="0" smtClean="0"/>
              <a:t>headings</a:t>
            </a:r>
            <a:endParaRPr lang="en-US" sz="2400" dirty="0"/>
          </a:p>
          <a:p>
            <a:pPr marL="1033463" lvl="1" indent="-347663" eaLnBrk="1" hangingPunct="1">
              <a:buFont typeface="Arial" charset="0"/>
              <a:buChar char="–"/>
              <a:defRPr/>
            </a:pPr>
            <a:r>
              <a:rPr lang="en-US" dirty="0"/>
              <a:t>Select each heading next to the logo</a:t>
            </a:r>
          </a:p>
          <a:p>
            <a:pPr marL="1033463" lvl="1" indent="-347663" eaLnBrk="1" hangingPunct="1">
              <a:buFont typeface="Arial" charset="0"/>
              <a:buChar char="–"/>
              <a:defRPr/>
            </a:pPr>
            <a:r>
              <a:rPr lang="en-US" dirty="0"/>
              <a:t>Click and drag the Point to File icon to the named </a:t>
            </a:r>
            <a:r>
              <a:rPr lang="en-US" dirty="0" smtClean="0"/>
              <a:t>anchors</a:t>
            </a:r>
          </a:p>
          <a:p>
            <a:pPr marL="685800" lvl="1" indent="0" eaLnBrk="1" hangingPunct="1">
              <a:buNone/>
              <a:defRPr/>
            </a:pPr>
            <a:endParaRPr lang="en-US" dirty="0" smtClean="0"/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Creating Internal Links to Named Anchors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848600" cy="4724400"/>
          </a:xfrm>
        </p:spPr>
        <p:txBody>
          <a:bodyPr/>
          <a:lstStyle/>
          <a:p>
            <a:pPr marL="514350" indent="-514350">
              <a:buFontTx/>
              <a:buAutoNum type="arabicPeriod" startAt="3"/>
              <a:defRPr/>
            </a:pPr>
            <a:r>
              <a:rPr lang="en-US" sz="2400" dirty="0"/>
              <a:t>Click at the end of the last line on the page, press </a:t>
            </a:r>
            <a:r>
              <a:rPr lang="en-US" sz="2400" b="1" dirty="0"/>
              <a:t>[Enter]</a:t>
            </a:r>
            <a:r>
              <a:rPr lang="en-US" sz="2400" dirty="0"/>
              <a:t> (Win) or </a:t>
            </a:r>
            <a:r>
              <a:rPr lang="en-US" sz="2400" b="1" dirty="0"/>
              <a:t>[return] </a:t>
            </a:r>
            <a:r>
              <a:rPr lang="en-US" sz="2400" dirty="0"/>
              <a:t>(Mac), then type </a:t>
            </a:r>
            <a:r>
              <a:rPr lang="en-US" sz="2400" b="1" dirty="0"/>
              <a:t>Return to top of </a:t>
            </a:r>
            <a:r>
              <a:rPr lang="en-US" sz="2400" b="1" dirty="0" smtClean="0"/>
              <a:t>page</a:t>
            </a:r>
            <a:endParaRPr lang="en-US" sz="2400" dirty="0" smtClean="0"/>
          </a:p>
          <a:p>
            <a:pPr marL="514350" indent="-514350">
              <a:buFontTx/>
              <a:buAutoNum type="arabicPeriod" startAt="3"/>
              <a:defRPr/>
            </a:pPr>
            <a:r>
              <a:rPr lang="en-US" sz="2400" dirty="0" smtClean="0"/>
              <a:t>Repeat </a:t>
            </a:r>
            <a:r>
              <a:rPr lang="en-US" sz="2400" dirty="0" smtClean="0"/>
              <a:t>step 1 again to link the Return to top of page text to the named anchor in front of the </a:t>
            </a:r>
            <a:r>
              <a:rPr lang="en-US" sz="2400" dirty="0" smtClean="0"/>
              <a:t>banner</a:t>
            </a:r>
          </a:p>
          <a:p>
            <a:pPr marL="514350" indent="-514350">
              <a:buFontTx/>
              <a:buAutoNum type="arabicPeriod" startAt="5"/>
              <a:defRPr/>
            </a:pPr>
            <a:r>
              <a:rPr lang="en-US" sz="2400" dirty="0"/>
              <a:t>Click anywhere in the </a:t>
            </a:r>
            <a:r>
              <a:rPr lang="en-US" sz="2400" b="1" dirty="0"/>
              <a:t>Return to top of page </a:t>
            </a:r>
            <a:r>
              <a:rPr lang="en-US" sz="2400" dirty="0"/>
              <a:t>text, wait for a few seconds until the </a:t>
            </a:r>
            <a:r>
              <a:rPr lang="en-US" sz="2400" b="1" dirty="0"/>
              <a:t>Click Indicator to bring up the Code Navigator Icon </a:t>
            </a:r>
            <a:r>
              <a:rPr lang="en-US" sz="2400" dirty="0"/>
              <a:t>appears, and then click it</a:t>
            </a:r>
          </a:p>
          <a:p>
            <a:pPr marL="514350" indent="-514350">
              <a:buFontTx/>
              <a:buAutoNum type="arabicPeriod" startAt="5"/>
              <a:defRPr/>
            </a:pPr>
            <a:r>
              <a:rPr lang="en-US" sz="2400" dirty="0"/>
              <a:t>Save your work, preview the spa page in your browser window, test each link, then close your browser</a:t>
            </a:r>
          </a:p>
          <a:p>
            <a:pPr marL="514350" indent="-514350">
              <a:buFontTx/>
              <a:buAutoNum type="arabicPeriod" startAt="3"/>
              <a:defRPr/>
            </a:pPr>
            <a:endParaRPr lang="en-US" dirty="0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Creating Internal Links to Named Anchors</a:t>
            </a:r>
            <a:endParaRPr lang="en-US" sz="2800" dirty="0"/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24 at 8.19.3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600200"/>
            <a:ext cx="7848600" cy="2627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Clues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Using the Code Navigator</a:t>
            </a:r>
          </a:p>
          <a:p>
            <a:pPr lvl="1">
              <a:defRPr/>
            </a:pPr>
            <a:r>
              <a:rPr lang="en-US" dirty="0" smtClean="0"/>
              <a:t>The Code Navigator lists the CSS rule name linked to the page element</a:t>
            </a:r>
          </a:p>
          <a:p>
            <a:pPr lvl="2">
              <a:defRPr/>
            </a:pPr>
            <a:r>
              <a:rPr lang="en-US" dirty="0" smtClean="0"/>
              <a:t>Along with the name of the style sheet that contains the rule</a:t>
            </a:r>
          </a:p>
          <a:p>
            <a:pPr lvl="1">
              <a:defRPr/>
            </a:pPr>
            <a:r>
              <a:rPr lang="en-US" dirty="0" smtClean="0"/>
              <a:t>Pointing to the rule name will display the properties and values of the rule</a:t>
            </a:r>
            <a:endParaRPr lang="en-US" dirty="0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063" y="1447800"/>
            <a:ext cx="7399337" cy="48768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Understand links and paths</a:t>
            </a:r>
          </a:p>
          <a:p>
            <a:pPr>
              <a:defRPr/>
            </a:pPr>
            <a:r>
              <a:rPr lang="en-US" sz="2400" dirty="0" smtClean="0"/>
              <a:t>Create an external link</a:t>
            </a:r>
          </a:p>
          <a:p>
            <a:pPr>
              <a:defRPr/>
            </a:pPr>
            <a:r>
              <a:rPr lang="en-US" sz="2400" dirty="0" smtClean="0"/>
              <a:t>Create an internal link</a:t>
            </a:r>
          </a:p>
          <a:p>
            <a:pPr>
              <a:defRPr/>
            </a:pPr>
            <a:r>
              <a:rPr lang="en-US" sz="2400" dirty="0" smtClean="0"/>
              <a:t>Insert a named anchor</a:t>
            </a:r>
          </a:p>
          <a:p>
            <a:pPr>
              <a:defRPr/>
            </a:pPr>
            <a:r>
              <a:rPr lang="en-US" sz="2400" dirty="0" smtClean="0"/>
              <a:t>Create internal links to named anchors</a:t>
            </a:r>
          </a:p>
          <a:p>
            <a:pPr>
              <a:defRPr/>
            </a:pPr>
            <a:r>
              <a:rPr lang="en-US" sz="2400" dirty="0" smtClean="0"/>
              <a:t>Create a Spry menu bar</a:t>
            </a:r>
          </a:p>
          <a:p>
            <a:pPr>
              <a:defRPr/>
            </a:pPr>
            <a:r>
              <a:rPr lang="en-US" sz="2400" dirty="0" smtClean="0"/>
              <a:t>Add menu bar items</a:t>
            </a:r>
          </a:p>
          <a:p>
            <a:pPr>
              <a:defRPr/>
            </a:pPr>
            <a:r>
              <a:rPr lang="en-US" sz="2400" dirty="0" smtClean="0"/>
              <a:t>Format a menu bar</a:t>
            </a:r>
          </a:p>
          <a:p>
            <a:pPr>
              <a:defRPr/>
            </a:pPr>
            <a:r>
              <a:rPr lang="en-US" sz="2400" dirty="0" smtClean="0"/>
              <a:t>Copy a menu bar to other pages</a:t>
            </a:r>
          </a:p>
          <a:p>
            <a:pPr>
              <a:defRPr/>
            </a:pPr>
            <a:r>
              <a:rPr lang="en-US" sz="2400" dirty="0" smtClean="0"/>
              <a:t>Create an image map</a:t>
            </a:r>
          </a:p>
          <a:p>
            <a:pPr>
              <a:defRPr/>
            </a:pPr>
            <a:r>
              <a:rPr lang="en-US" sz="2400" dirty="0" smtClean="0"/>
              <a:t>Manage website links</a:t>
            </a:r>
            <a:endParaRPr lang="en-US" sz="2400" dirty="0"/>
          </a:p>
        </p:txBody>
      </p:sp>
      <p:sp>
        <p:nvSpPr>
          <p:cNvPr id="7172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Creating a Spry Menu Bar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219200"/>
            <a:ext cx="7848600" cy="518160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200" dirty="0" smtClean="0"/>
              <a:t>Select the </a:t>
            </a:r>
            <a:r>
              <a:rPr lang="en-US" sz="2200" b="1" dirty="0" smtClean="0"/>
              <a:t>banner</a:t>
            </a:r>
            <a:r>
              <a:rPr lang="en-US" sz="2200" dirty="0" smtClean="0"/>
              <a:t> on the spa page, press the </a:t>
            </a:r>
            <a:r>
              <a:rPr lang="en-US" sz="2200" b="1" dirty="0" smtClean="0"/>
              <a:t>right arrow key</a:t>
            </a:r>
            <a:r>
              <a:rPr lang="en-US" sz="2200" dirty="0" smtClean="0"/>
              <a:t>, then press </a:t>
            </a:r>
            <a:r>
              <a:rPr lang="en-US" sz="2200" b="1" dirty="0" smtClean="0"/>
              <a:t>[Shift] [Enter] </a:t>
            </a:r>
            <a:r>
              <a:rPr lang="en-US" sz="2200" dirty="0" smtClean="0"/>
              <a:t>(Win) or </a:t>
            </a:r>
            <a:r>
              <a:rPr lang="en-US" sz="2200" b="1" dirty="0" smtClean="0"/>
              <a:t>[Shift] [return] </a:t>
            </a:r>
            <a:r>
              <a:rPr lang="en-US" sz="2200" dirty="0" smtClean="0"/>
              <a:t>(Mac</a:t>
            </a:r>
            <a:r>
              <a:rPr lang="en-US" sz="2200" dirty="0" smtClean="0"/>
              <a:t>)</a:t>
            </a:r>
          </a:p>
          <a:p>
            <a:pPr marL="514350" indent="-514350">
              <a:buFontTx/>
              <a:buAutoNum type="arabicPeriod" startAt="2"/>
              <a:defRPr/>
            </a:pPr>
            <a:r>
              <a:rPr lang="en-US" sz="2200" dirty="0"/>
              <a:t>Click the </a:t>
            </a:r>
            <a:r>
              <a:rPr lang="en-US" sz="2200" b="1" dirty="0"/>
              <a:t>Insert panel list arrow </a:t>
            </a:r>
            <a:r>
              <a:rPr lang="en-US" sz="2200" dirty="0"/>
              <a:t>on the Insert panel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200" dirty="0"/>
              <a:t>Click the </a:t>
            </a:r>
            <a:r>
              <a:rPr lang="en-US" sz="2200" b="1" dirty="0"/>
              <a:t>Spry</a:t>
            </a:r>
            <a:r>
              <a:rPr lang="en-US" sz="2200" dirty="0"/>
              <a:t> category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200" dirty="0"/>
              <a:t>Scroll down if necessary to click </a:t>
            </a:r>
            <a:r>
              <a:rPr lang="en-US" sz="2200" b="1" dirty="0"/>
              <a:t>Spry Menu Bar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200" dirty="0"/>
              <a:t>Click to select the </a:t>
            </a:r>
            <a:r>
              <a:rPr lang="en-US" sz="2200" b="1" dirty="0"/>
              <a:t>Horizontal layout option button</a:t>
            </a:r>
            <a:r>
              <a:rPr lang="en-US" sz="2200" dirty="0"/>
              <a:t> in the Spry Menu bar dialog box</a:t>
            </a: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sz="2200" dirty="0"/>
              <a:t>Click </a:t>
            </a:r>
            <a:r>
              <a:rPr lang="en-US" sz="2200" dirty="0" smtClean="0"/>
              <a:t>OK</a:t>
            </a: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sz="2200" dirty="0"/>
              <a:t>Select </a:t>
            </a:r>
            <a:r>
              <a:rPr lang="en-US" sz="2200" b="1" dirty="0"/>
              <a:t>MenuBar1 </a:t>
            </a:r>
            <a:r>
              <a:rPr lang="en-US" sz="2200" dirty="0"/>
              <a:t>in the Menu Bar text box on the Property inspector, then type </a:t>
            </a:r>
            <a:r>
              <a:rPr lang="en-US" sz="2200" b="1" dirty="0" err="1" smtClean="0"/>
              <a:t>MenuBar</a:t>
            </a:r>
            <a:endParaRPr lang="en-US" sz="2200" b="1" dirty="0" smtClean="0"/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en-US" sz="2200" dirty="0"/>
              <a:t>Select </a:t>
            </a:r>
            <a:r>
              <a:rPr lang="en-US" sz="2200" b="1" dirty="0"/>
              <a:t>Item 1</a:t>
            </a:r>
            <a:r>
              <a:rPr lang="en-US" sz="2200" dirty="0"/>
              <a:t> in the Text </a:t>
            </a:r>
            <a:r>
              <a:rPr lang="en-US" sz="2200" dirty="0" err="1"/>
              <a:t>text</a:t>
            </a:r>
            <a:r>
              <a:rPr lang="en-US" sz="2200" dirty="0"/>
              <a:t> box on the right side of the Property inspector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Type </a:t>
            </a:r>
            <a:r>
              <a:rPr lang="en-US" sz="2200" b="1" dirty="0" smtClean="0"/>
              <a:t>Home</a:t>
            </a:r>
            <a:endParaRPr lang="en-US" sz="2200" b="1" dirty="0"/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Creating a Spry Menu Bar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6800" y="1143000"/>
            <a:ext cx="8001000" cy="5181600"/>
          </a:xfrm>
        </p:spPr>
        <p:txBody>
          <a:bodyPr/>
          <a:lstStyle/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 smtClean="0"/>
              <a:t>Select</a:t>
            </a:r>
            <a:r>
              <a:rPr lang="en-US" sz="2200" b="1" dirty="0" smtClean="0"/>
              <a:t> </a:t>
            </a:r>
            <a:r>
              <a:rPr lang="en-US" sz="2200" b="1" dirty="0"/>
              <a:t>Item 1.1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Click the </a:t>
            </a:r>
            <a:r>
              <a:rPr lang="en-US" sz="2200" b="1" dirty="0"/>
              <a:t>Remove menu Item </a:t>
            </a:r>
            <a:r>
              <a:rPr lang="en-US" sz="2200" b="1" dirty="0" smtClean="0"/>
              <a:t>button</a:t>
            </a:r>
            <a:endParaRPr lang="en-US" sz="2200" dirty="0" smtClean="0"/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en-US" sz="2200" dirty="0" smtClean="0"/>
              <a:t>Click </a:t>
            </a:r>
            <a:r>
              <a:rPr lang="en-US" sz="2200" dirty="0"/>
              <a:t>Remove Menu Item button two more </a:t>
            </a:r>
            <a:r>
              <a:rPr lang="en-US" sz="2200" dirty="0" smtClean="0"/>
              <a:t>times</a:t>
            </a:r>
          </a:p>
          <a:p>
            <a:pPr marL="514350" indent="-514350">
              <a:buFont typeface="+mj-lt"/>
              <a:buAutoNum type="arabicPeriod" startAt="7"/>
              <a:defRPr/>
            </a:pPr>
            <a:r>
              <a:rPr lang="en-US" sz="2200" dirty="0"/>
              <a:t>Click the </a:t>
            </a:r>
            <a:r>
              <a:rPr lang="en-US" sz="2200" b="1" dirty="0"/>
              <a:t>Browse for File icon </a:t>
            </a:r>
            <a:r>
              <a:rPr lang="en-US" sz="2200" dirty="0"/>
              <a:t>next to the Link text box on the Property inspector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Double-click </a:t>
            </a:r>
            <a:r>
              <a:rPr lang="en-US" sz="2200" b="1" dirty="0"/>
              <a:t>index.html</a:t>
            </a:r>
            <a:r>
              <a:rPr lang="en-US" sz="2200" dirty="0"/>
              <a:t> in the site root folder, then compare your Property inspector to Figure F-15</a:t>
            </a:r>
          </a:p>
          <a:p>
            <a:pPr marL="514350" indent="-514350">
              <a:buFont typeface="+mj-lt"/>
              <a:buAutoNum type="arabicPeriod" startAt="8"/>
              <a:defRPr/>
            </a:pPr>
            <a:r>
              <a:rPr lang="en-US" sz="2200" dirty="0"/>
              <a:t>Click to place the insertion point to the right of the menu bar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Enter a line break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Compare your screen to Figure F-16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Save your file, then click </a:t>
            </a:r>
            <a:r>
              <a:rPr lang="en-US" sz="2200" b="1" dirty="0"/>
              <a:t>OK</a:t>
            </a:r>
            <a:r>
              <a:rPr lang="en-US" sz="2200" dirty="0"/>
              <a:t> to close the Copy Dependent Files dialog box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Refresh the Files panel if necessary</a:t>
            </a:r>
          </a:p>
          <a:p>
            <a:pPr marL="0" indent="0">
              <a:buNone/>
              <a:defRPr/>
            </a:pPr>
            <a:endParaRPr lang="en-US" sz="2400" dirty="0"/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08-24 at 8.24.0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814" y="4343400"/>
            <a:ext cx="5340186" cy="2514600"/>
          </a:xfrm>
          <a:prstGeom prst="rect">
            <a:avLst/>
          </a:prstGeom>
        </p:spPr>
      </p:pic>
      <p:sp>
        <p:nvSpPr>
          <p:cNvPr id="3686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24 at 8.23.36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38200"/>
            <a:ext cx="4735853" cy="36576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55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Creating a Spry Menu Bar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Clues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399337" cy="449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Inserting a Fireworks Menu Bar</a:t>
            </a:r>
          </a:p>
          <a:p>
            <a:pPr lvl="1">
              <a:defRPr/>
            </a:pPr>
            <a:r>
              <a:rPr lang="en-US" dirty="0" smtClean="0"/>
              <a:t>Create a menu bar in Fireworks</a:t>
            </a:r>
          </a:p>
          <a:p>
            <a:pPr lvl="1">
              <a:defRPr/>
            </a:pPr>
            <a:r>
              <a:rPr lang="en-US" dirty="0" smtClean="0"/>
              <a:t>Import the menu bar into the Web page using Dreamweaver</a:t>
            </a:r>
          </a:p>
          <a:p>
            <a:pPr lvl="2">
              <a:defRPr/>
            </a:pPr>
            <a:r>
              <a:rPr lang="en-US" dirty="0" smtClean="0"/>
              <a:t>Use the Insert, Image Objects, Fireworks.html command</a:t>
            </a:r>
          </a:p>
          <a:p>
            <a:pPr lvl="1">
              <a:defRPr/>
            </a:pPr>
            <a:r>
              <a:rPr lang="en-US" dirty="0" smtClean="0"/>
              <a:t>Can also import rollover images and buttons created in Fireworks</a:t>
            </a: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Adding Menu Bar Items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66800" y="1524000"/>
            <a:ext cx="7924800" cy="487680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300" dirty="0" smtClean="0"/>
              <a:t>Click the </a:t>
            </a:r>
            <a:r>
              <a:rPr lang="en-US" sz="2300" b="1" dirty="0" smtClean="0"/>
              <a:t>Spry Menu Bar: MenuBar tab</a:t>
            </a:r>
            <a:r>
              <a:rPr lang="en-US" sz="2300" dirty="0" smtClean="0"/>
              <a:t> if necessary, then click </a:t>
            </a:r>
            <a:r>
              <a:rPr lang="en-US" sz="2300" b="1" dirty="0" smtClean="0"/>
              <a:t>Item 2</a:t>
            </a:r>
            <a:r>
              <a:rPr lang="en-US" sz="2300" dirty="0" smtClean="0"/>
              <a:t> in the Item menu column (first column) in the Property inspector, select </a:t>
            </a:r>
            <a:r>
              <a:rPr lang="en-US" sz="2300" b="1" dirty="0" smtClean="0"/>
              <a:t>Item 2</a:t>
            </a:r>
            <a:r>
              <a:rPr lang="en-US" sz="2300" dirty="0" smtClean="0"/>
              <a:t> in the </a:t>
            </a:r>
            <a:r>
              <a:rPr lang="en-US" sz="2300" b="1" dirty="0" smtClean="0"/>
              <a:t>Text</a:t>
            </a:r>
            <a:r>
              <a:rPr lang="en-US" sz="2300" dirty="0" smtClean="0"/>
              <a:t> text box, then type </a:t>
            </a:r>
            <a:r>
              <a:rPr lang="en-US" sz="2300" b="1" dirty="0" smtClean="0"/>
              <a:t>About Us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300" dirty="0" smtClean="0"/>
              <a:t>Click the </a:t>
            </a:r>
            <a:r>
              <a:rPr lang="en-US" sz="2300" b="1" dirty="0" smtClean="0"/>
              <a:t>Browse button </a:t>
            </a:r>
            <a:r>
              <a:rPr lang="en-US" sz="2300" dirty="0" smtClean="0"/>
              <a:t>next to the Link text box, click </a:t>
            </a:r>
            <a:r>
              <a:rPr lang="en-US" sz="2300" b="1" dirty="0" smtClean="0"/>
              <a:t>about_us.html </a:t>
            </a:r>
            <a:r>
              <a:rPr lang="en-US" sz="2300" dirty="0" smtClean="0"/>
              <a:t>in the site root folder, then click </a:t>
            </a:r>
            <a:r>
              <a:rPr lang="en-US" sz="2300" b="1" dirty="0" smtClean="0"/>
              <a:t>OK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300" dirty="0"/>
              <a:t>Repeat Steps 1 and 2 to rename Item 3 </a:t>
            </a:r>
            <a:r>
              <a:rPr lang="en-US" sz="2300" b="1" dirty="0"/>
              <a:t>Sand Crab Cafe </a:t>
            </a:r>
            <a:r>
              <a:rPr lang="en-US" sz="2300" dirty="0"/>
              <a:t>and link it to the cafe.html page in the site root </a:t>
            </a:r>
            <a:r>
              <a:rPr lang="en-US" sz="2300" dirty="0" smtClean="0"/>
              <a:t>folder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300" dirty="0" smtClean="0"/>
              <a:t>Delete </a:t>
            </a:r>
            <a:r>
              <a:rPr lang="en-US" sz="2300" dirty="0"/>
              <a:t>each submenu item under the Sand Crab Cafe menu item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300" dirty="0"/>
              <a:t>Click </a:t>
            </a:r>
            <a:r>
              <a:rPr lang="en-US" sz="2300" b="1" dirty="0"/>
              <a:t>OK</a:t>
            </a:r>
            <a:r>
              <a:rPr lang="en-US" sz="2300" dirty="0"/>
              <a:t> to close the warning box confirming the removal of each of the </a:t>
            </a:r>
            <a:r>
              <a:rPr lang="en-US" sz="2300" dirty="0" smtClean="0"/>
              <a:t>submenus</a:t>
            </a:r>
            <a:endParaRPr lang="en-US" sz="2300" dirty="0"/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Adding Menu Bar Items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6800" y="1600200"/>
            <a:ext cx="8001000" cy="4800600"/>
          </a:xfrm>
        </p:spPr>
        <p:txBody>
          <a:bodyPr/>
          <a:lstStyle/>
          <a:p>
            <a:pPr marL="514350" indent="-514350">
              <a:buFontTx/>
              <a:buAutoNum type="arabicPeriod" startAt="5"/>
              <a:defRPr/>
            </a:pPr>
            <a:r>
              <a:rPr lang="en-US" sz="2300" dirty="0" smtClean="0"/>
              <a:t>Repeat Steps 1 and 2 to rename Item 4 </a:t>
            </a:r>
            <a:r>
              <a:rPr lang="en-US" sz="2300" b="1" dirty="0" smtClean="0"/>
              <a:t>The Sea Spa </a:t>
            </a:r>
            <a:r>
              <a:rPr lang="en-US" sz="2300" dirty="0" smtClean="0"/>
              <a:t>and link it to the spa.html page in the local site root </a:t>
            </a:r>
            <a:r>
              <a:rPr lang="en-US" sz="2300" dirty="0" smtClean="0"/>
              <a:t>folder</a:t>
            </a:r>
          </a:p>
          <a:p>
            <a:pPr marL="514350" indent="-514350">
              <a:buFont typeface="+mj-lt"/>
              <a:buAutoNum type="arabicPeriod" startAt="6"/>
              <a:defRPr/>
            </a:pPr>
            <a:r>
              <a:rPr lang="en-US" sz="2300" dirty="0"/>
              <a:t>Click the </a:t>
            </a:r>
            <a:r>
              <a:rPr lang="en-US" sz="2300" b="1" dirty="0"/>
              <a:t>Add menu item button </a:t>
            </a:r>
            <a:r>
              <a:rPr lang="en-US" sz="2300" dirty="0"/>
              <a:t>above the Item menu column (second column)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300" dirty="0"/>
              <a:t>Select </a:t>
            </a:r>
            <a:r>
              <a:rPr lang="en-US" sz="2300" b="1" dirty="0"/>
              <a:t>Untitled Item</a:t>
            </a:r>
            <a:r>
              <a:rPr lang="en-US" sz="2300" dirty="0"/>
              <a:t>, in the </a:t>
            </a:r>
            <a:r>
              <a:rPr lang="en-US" sz="2300" b="1" dirty="0"/>
              <a:t>Text</a:t>
            </a:r>
            <a:r>
              <a:rPr lang="en-US" sz="2300" dirty="0"/>
              <a:t> </a:t>
            </a:r>
            <a:r>
              <a:rPr lang="en-US" sz="2300" dirty="0" err="1"/>
              <a:t>text</a:t>
            </a:r>
            <a:r>
              <a:rPr lang="en-US" sz="2300" dirty="0"/>
              <a:t> box type </a:t>
            </a:r>
            <a:r>
              <a:rPr lang="en-US" sz="2300" b="1" dirty="0"/>
              <a:t>Activities</a:t>
            </a:r>
            <a:r>
              <a:rPr lang="en-US" sz="2300" dirty="0"/>
              <a:t>, then link it to the activities.html page</a:t>
            </a:r>
          </a:p>
          <a:p>
            <a:pPr marL="514350" indent="-514350">
              <a:buFontTx/>
              <a:buAutoNum type="arabicPeriod" startAt="7"/>
              <a:defRPr/>
            </a:pPr>
            <a:r>
              <a:rPr lang="en-US" sz="2300" dirty="0"/>
              <a:t>Click the </a:t>
            </a:r>
            <a:r>
              <a:rPr lang="en-US" sz="2300" b="1" dirty="0"/>
              <a:t>Add Menu Item button </a:t>
            </a:r>
            <a:r>
              <a:rPr lang="en-US" sz="2300" dirty="0"/>
              <a:t>above the first submenu column (second column)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300" dirty="0"/>
              <a:t>Select </a:t>
            </a:r>
            <a:r>
              <a:rPr lang="en-US" sz="2300" b="1" dirty="0"/>
              <a:t>Untitled Item</a:t>
            </a:r>
            <a:endParaRPr lang="en-US" sz="2300" dirty="0"/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300" dirty="0"/>
              <a:t>Type </a:t>
            </a:r>
            <a:r>
              <a:rPr lang="en-US" sz="2300" b="1" dirty="0"/>
              <a:t>Cruises</a:t>
            </a:r>
            <a:r>
              <a:rPr lang="en-US" sz="2300" dirty="0"/>
              <a:t> in the </a:t>
            </a:r>
            <a:r>
              <a:rPr lang="en-US" sz="2300" b="1" dirty="0"/>
              <a:t>Text</a:t>
            </a:r>
            <a:r>
              <a:rPr lang="en-US" sz="2300" dirty="0"/>
              <a:t> </a:t>
            </a:r>
            <a:r>
              <a:rPr lang="en-US" sz="2300" dirty="0" err="1"/>
              <a:t>text</a:t>
            </a:r>
            <a:r>
              <a:rPr lang="en-US" sz="2300" dirty="0"/>
              <a:t> box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300" dirty="0"/>
              <a:t>Then link it to the cruises.html page</a:t>
            </a:r>
          </a:p>
          <a:p>
            <a:pPr marL="514350" indent="-514350">
              <a:buFontTx/>
              <a:buAutoNum type="arabicPeriod" startAt="5"/>
              <a:defRPr/>
            </a:pPr>
            <a:endParaRPr lang="en-US" dirty="0" smtClean="0"/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Adding Menu Bar Items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6800" y="1600200"/>
            <a:ext cx="7924800" cy="4800600"/>
          </a:xfrm>
        </p:spPr>
        <p:txBody>
          <a:bodyPr/>
          <a:lstStyle/>
          <a:p>
            <a:pPr marL="514350" indent="-514350">
              <a:buFontTx/>
              <a:buAutoNum type="arabicPeriod" startAt="8"/>
              <a:defRPr/>
            </a:pPr>
            <a:r>
              <a:rPr lang="en-US" sz="2300" dirty="0" smtClean="0"/>
              <a:t>Repeat Step 7 to add another submenu item named </a:t>
            </a:r>
            <a:r>
              <a:rPr lang="en-US" sz="2300" b="1" dirty="0" smtClean="0"/>
              <a:t>Fishing</a:t>
            </a:r>
            <a:endParaRPr lang="en-US" sz="2300" dirty="0" smtClean="0"/>
          </a:p>
          <a:p>
            <a:pPr marL="971550" lvl="1" indent="-514350">
              <a:buFont typeface="Arial" charset="0"/>
              <a:buChar char="–"/>
              <a:defRPr/>
            </a:pPr>
            <a:r>
              <a:rPr lang="en-US" sz="2300" dirty="0" smtClean="0"/>
              <a:t>Link it to the fishing.html page</a:t>
            </a:r>
          </a:p>
          <a:p>
            <a:pPr marL="971550" lvl="1" indent="-514350">
              <a:buFont typeface="Arial" charset="0"/>
              <a:buChar char="–"/>
              <a:defRPr/>
            </a:pPr>
            <a:r>
              <a:rPr lang="en-US" sz="2300" dirty="0" smtClean="0"/>
              <a:t>Save your work</a:t>
            </a:r>
          </a:p>
          <a:p>
            <a:pPr marL="971550" lvl="1" indent="-514350">
              <a:buFont typeface="Arial" charset="0"/>
              <a:buChar char="–"/>
              <a:defRPr/>
            </a:pPr>
            <a:r>
              <a:rPr lang="en-US" sz="2300" dirty="0" smtClean="0"/>
              <a:t>Compare your screen to Figure F-17</a:t>
            </a:r>
          </a:p>
          <a:p>
            <a:pPr marL="514350" indent="-514350">
              <a:buFont typeface="+mj-lt"/>
              <a:buAutoNum type="arabicPeriod" startAt="9"/>
              <a:defRPr/>
            </a:pPr>
            <a:r>
              <a:rPr lang="en-US" sz="2300" dirty="0" smtClean="0"/>
              <a:t>Create a new tag rule in the su_styles.css file to modify the &lt;img&gt; tag, then set the block vertical-align to </a:t>
            </a:r>
            <a:r>
              <a:rPr lang="en-US" sz="2300" b="1" dirty="0" smtClean="0"/>
              <a:t>bottom</a:t>
            </a:r>
          </a:p>
          <a:p>
            <a:pPr marL="514350" indent="-514350">
              <a:buFont typeface="+mj-lt"/>
              <a:buAutoNum type="arabicPeriod" startAt="10"/>
              <a:defRPr/>
            </a:pPr>
            <a:r>
              <a:rPr lang="en-US" sz="2300" dirty="0"/>
              <a:t>Click the </a:t>
            </a:r>
            <a:r>
              <a:rPr lang="en-US" sz="2300" b="1" dirty="0"/>
              <a:t>Switch Design View to Live View button </a:t>
            </a:r>
            <a:r>
              <a:rPr lang="en-US" sz="2300" dirty="0"/>
              <a:t>on the Document toolbar, view the menu bar, then compare your screen to Figure F-18</a:t>
            </a:r>
          </a:p>
          <a:p>
            <a:pPr marL="514350" indent="-514350">
              <a:buFontTx/>
              <a:buAutoNum type="arabicPeriod" startAt="10"/>
              <a:defRPr/>
            </a:pPr>
            <a:r>
              <a:rPr lang="en-US" sz="2300" dirty="0"/>
              <a:t>Click the Switch Design View to Live View button again </a:t>
            </a: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8-24 at 8.27.5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90600"/>
            <a:ext cx="4662940" cy="2895599"/>
          </a:xfrm>
          <a:prstGeom prst="rect">
            <a:avLst/>
          </a:prstGeom>
        </p:spPr>
      </p:pic>
      <p:pic>
        <p:nvPicPr>
          <p:cNvPr id="5" name="Picture 4" descr="Screen shot 2012-08-24 at 8.28.14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886200"/>
            <a:ext cx="5638800" cy="26987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55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Adding Menu Bar Items</a:t>
            </a:r>
            <a:endParaRPr lang="en-US" dirty="0"/>
          </a:p>
        </p:txBody>
      </p:sp>
      <p:sp>
        <p:nvSpPr>
          <p:cNvPr id="4608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2363" y="6477000"/>
            <a:ext cx="2992437" cy="381000"/>
          </a:xfrm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Clues to Use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Viewing your page in Live View</a:t>
            </a:r>
          </a:p>
          <a:p>
            <a:pPr lvl="1">
              <a:defRPr/>
            </a:pPr>
            <a:r>
              <a:rPr lang="en-US" dirty="0" smtClean="0"/>
              <a:t>Gives more accurate picture of what page will look like displayed in a browser</a:t>
            </a:r>
          </a:p>
          <a:p>
            <a:pPr lvl="1">
              <a:defRPr/>
            </a:pPr>
            <a:r>
              <a:rPr lang="en-US" dirty="0" smtClean="0"/>
              <a:t>Interactive elements active and functioning</a:t>
            </a:r>
          </a:p>
          <a:p>
            <a:pPr lvl="1">
              <a:defRPr/>
            </a:pPr>
            <a:r>
              <a:rPr lang="en-US" dirty="0" smtClean="0"/>
              <a:t>Use Switch Design View to Live View button to enable</a:t>
            </a:r>
            <a:endParaRPr lang="en-US" dirty="0"/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Formatting a Menu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924800" cy="472440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200" dirty="0" smtClean="0"/>
              <a:t>Click the </a:t>
            </a:r>
            <a:r>
              <a:rPr lang="en-US" sz="2200" b="1" dirty="0" smtClean="0"/>
              <a:t>plus sign </a:t>
            </a:r>
            <a:r>
              <a:rPr lang="en-US" sz="2200" dirty="0" smtClean="0"/>
              <a:t>(Win) or </a:t>
            </a:r>
            <a:r>
              <a:rPr lang="en-US" sz="2200" b="1" dirty="0" smtClean="0"/>
              <a:t>right pointing </a:t>
            </a:r>
            <a:r>
              <a:rPr lang="en-US" sz="2200" dirty="0" smtClean="0"/>
              <a:t>arrow (Mac) next to SpryMenuBarHorizonal.css in the CSS Styles panel </a:t>
            </a:r>
            <a:r>
              <a:rPr lang="en-US" sz="2200" dirty="0"/>
              <a:t>if necessary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Select the rule </a:t>
            </a:r>
            <a:r>
              <a:rPr lang="en-US" sz="2200" b="1" dirty="0" err="1"/>
              <a:t>ul.MenuBarHorizontal</a:t>
            </a:r>
            <a:endParaRPr lang="en-US" sz="2200" b="1" dirty="0"/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Click the </a:t>
            </a:r>
            <a:r>
              <a:rPr lang="en-US" sz="2200" b="1" dirty="0"/>
              <a:t>Edit Rule button </a:t>
            </a:r>
            <a:r>
              <a:rPr lang="en-US" sz="2200" dirty="0"/>
              <a:t>on the CSS styles </a:t>
            </a:r>
            <a:r>
              <a:rPr lang="en-US" sz="2200" dirty="0" smtClean="0"/>
              <a:t>panel</a:t>
            </a:r>
            <a:endParaRPr lang="en-US" sz="2200" dirty="0" smtClean="0"/>
          </a:p>
          <a:p>
            <a:pPr marL="514350" indent="-514350">
              <a:buFontTx/>
              <a:buAutoNum type="arabicPeriod" startAt="2"/>
              <a:defRPr/>
            </a:pPr>
            <a:r>
              <a:rPr lang="en-US" sz="2200" dirty="0"/>
              <a:t>Click </a:t>
            </a:r>
            <a:r>
              <a:rPr lang="en-US" sz="2200" b="1" dirty="0"/>
              <a:t>Type</a:t>
            </a:r>
            <a:r>
              <a:rPr lang="en-US" sz="2200" dirty="0"/>
              <a:t> in the Category list, click the </a:t>
            </a:r>
            <a:r>
              <a:rPr lang="en-US" sz="2200" b="1" dirty="0"/>
              <a:t>Font-family list arrow</a:t>
            </a:r>
            <a:endParaRPr lang="en-US" sz="2200" dirty="0"/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Click </a:t>
            </a:r>
            <a:r>
              <a:rPr lang="en-US" sz="2200" b="1" dirty="0"/>
              <a:t>Arial, Helvetica, </a:t>
            </a:r>
            <a:r>
              <a:rPr lang="en-US" sz="2200" b="1" dirty="0" err="1"/>
              <a:t>sansserif</a:t>
            </a:r>
            <a:endParaRPr lang="en-US" sz="2200" dirty="0"/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Click the </a:t>
            </a:r>
            <a:r>
              <a:rPr lang="en-US" sz="2200" b="1" dirty="0"/>
              <a:t>Font-size list arrow</a:t>
            </a:r>
            <a:r>
              <a:rPr lang="en-US" sz="2200" dirty="0"/>
              <a:t>, click </a:t>
            </a:r>
            <a:r>
              <a:rPr lang="en-US" sz="2200" b="1" dirty="0"/>
              <a:t>14</a:t>
            </a:r>
            <a:endParaRPr lang="en-US" sz="2200" dirty="0"/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Click the </a:t>
            </a:r>
            <a:r>
              <a:rPr lang="en-US" sz="2200" b="1" dirty="0"/>
              <a:t>Font-size unit of measure list arrow</a:t>
            </a:r>
            <a:r>
              <a:rPr lang="en-US" sz="2200" dirty="0"/>
              <a:t>, click </a:t>
            </a:r>
            <a:r>
              <a:rPr lang="en-US" sz="2200" b="1" dirty="0" err="1"/>
              <a:t>px</a:t>
            </a:r>
            <a:r>
              <a:rPr lang="en-US" sz="2200" dirty="0"/>
              <a:t>, compare your screen to Figure F-19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Then click </a:t>
            </a:r>
            <a:r>
              <a:rPr lang="en-US" sz="2200" b="1" dirty="0"/>
              <a:t>OK</a:t>
            </a:r>
          </a:p>
          <a:p>
            <a:pPr marL="685800" lvl="1" indent="0">
              <a:buNone/>
              <a:defRPr/>
            </a:pPr>
            <a:endParaRPr lang="en-US" sz="2200" dirty="0" smtClean="0"/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Understanding Links and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1600200"/>
            <a:ext cx="4800600" cy="27432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dirty="0" smtClean="0"/>
              <a:t>Internal and external links</a:t>
            </a:r>
          </a:p>
          <a:p>
            <a:pPr eaLnBrk="1" hangingPunct="1">
              <a:defRPr/>
            </a:pPr>
            <a:r>
              <a:rPr lang="en-US" sz="2600" dirty="0" smtClean="0"/>
              <a:t>Absolute paths</a:t>
            </a:r>
          </a:p>
          <a:p>
            <a:pPr eaLnBrk="1" hangingPunct="1">
              <a:defRPr/>
            </a:pPr>
            <a:r>
              <a:rPr lang="en-US" sz="2600" dirty="0" smtClean="0"/>
              <a:t>Relative paths</a:t>
            </a:r>
          </a:p>
          <a:p>
            <a:pPr eaLnBrk="1" hangingPunct="1">
              <a:defRPr/>
            </a:pPr>
            <a:r>
              <a:rPr lang="en-US" sz="2600" dirty="0" smtClean="0"/>
              <a:t>Root-relative paths</a:t>
            </a:r>
          </a:p>
          <a:p>
            <a:pPr eaLnBrk="1" hangingPunct="1">
              <a:defRPr/>
            </a:pPr>
            <a:r>
              <a:rPr lang="en-US" sz="2600" dirty="0" smtClean="0"/>
              <a:t>Document-relative paths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CS6- Illustrated</a:t>
            </a:r>
          </a:p>
        </p:txBody>
      </p:sp>
      <p:pic>
        <p:nvPicPr>
          <p:cNvPr id="5" name="Picture 4" descr="Screen shot 2012-08-24 at 8.01.3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541" y="2514600"/>
            <a:ext cx="3691259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Formatting a Menu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924800" cy="4724400"/>
          </a:xfrm>
        </p:spPr>
        <p:txBody>
          <a:bodyPr/>
          <a:lstStyle/>
          <a:p>
            <a:pPr marL="514350" indent="-514350">
              <a:buFontTx/>
              <a:buAutoNum type="arabicPeriod" startAt="3"/>
              <a:defRPr/>
            </a:pPr>
            <a:r>
              <a:rPr lang="en-US" sz="2200" dirty="0" smtClean="0"/>
              <a:t>Select the </a:t>
            </a:r>
            <a:r>
              <a:rPr lang="en-US" sz="2200" b="1" dirty="0" smtClean="0"/>
              <a:t>ul.MenuBarHorizontal li rule</a:t>
            </a:r>
            <a:r>
              <a:rPr lang="en-US" sz="2200" dirty="0" smtClean="0"/>
              <a:t> in the CSS Styles </a:t>
            </a:r>
            <a:r>
              <a:rPr lang="en-US" sz="2200" dirty="0"/>
              <a:t>panel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Click the Edit Rule button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Click </a:t>
            </a:r>
            <a:r>
              <a:rPr lang="en-US" sz="2200" b="1" dirty="0"/>
              <a:t>Box</a:t>
            </a:r>
            <a:r>
              <a:rPr lang="en-US" sz="2200" dirty="0"/>
              <a:t> in the Category list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Click the </a:t>
            </a:r>
            <a:r>
              <a:rPr lang="en-US" sz="2200" b="1" dirty="0"/>
              <a:t>Width text box</a:t>
            </a:r>
            <a:r>
              <a:rPr lang="en-US" sz="2200" dirty="0"/>
              <a:t>, type </a:t>
            </a:r>
            <a:r>
              <a:rPr lang="en-US" sz="2200" b="1" dirty="0"/>
              <a:t>190</a:t>
            </a:r>
            <a:endParaRPr lang="en-US" sz="2200" dirty="0"/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Click the </a:t>
            </a:r>
            <a:r>
              <a:rPr lang="en-US" sz="2200" b="1" dirty="0"/>
              <a:t>Width unit of measure list arrow , </a:t>
            </a:r>
            <a:r>
              <a:rPr lang="en-US" sz="2200" dirty="0"/>
              <a:t>click </a:t>
            </a:r>
            <a:r>
              <a:rPr lang="en-US" sz="2200" b="1" dirty="0" err="1"/>
              <a:t>px</a:t>
            </a:r>
            <a:endParaRPr lang="en-US" sz="2200" dirty="0"/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Click in </a:t>
            </a:r>
            <a:r>
              <a:rPr lang="en-US" sz="2200" b="1" dirty="0"/>
              <a:t>the Height text box</a:t>
            </a:r>
            <a:r>
              <a:rPr lang="en-US" sz="2200" dirty="0"/>
              <a:t>, type </a:t>
            </a:r>
            <a:r>
              <a:rPr lang="en-US" sz="2200" b="1" dirty="0"/>
              <a:t>25</a:t>
            </a:r>
            <a:endParaRPr lang="en-US" sz="2200" dirty="0"/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Compare your screen to Figure </a:t>
            </a:r>
            <a:r>
              <a:rPr lang="en-US" sz="2200" dirty="0" smtClean="0"/>
              <a:t>F-20</a:t>
            </a:r>
            <a:endParaRPr lang="en-US" sz="2200" dirty="0" smtClean="0"/>
          </a:p>
          <a:p>
            <a:pPr marL="514350" indent="-514350">
              <a:buFontTx/>
              <a:buAutoNum type="arabicPeriod" startAt="3"/>
              <a:defRPr/>
            </a:pPr>
            <a:r>
              <a:rPr lang="en-US" sz="2200" dirty="0"/>
              <a:t>Click </a:t>
            </a:r>
            <a:r>
              <a:rPr lang="en-US" sz="2200" b="1" dirty="0"/>
              <a:t>Block</a:t>
            </a:r>
            <a:r>
              <a:rPr lang="en-US" sz="2200" dirty="0"/>
              <a:t> in the Category list, click the </a:t>
            </a:r>
            <a:r>
              <a:rPr lang="en-US" sz="2200" b="1" dirty="0"/>
              <a:t>Text-align text box arrow</a:t>
            </a:r>
            <a:r>
              <a:rPr lang="en-US" sz="2200" dirty="0"/>
              <a:t>, select </a:t>
            </a:r>
            <a:r>
              <a:rPr lang="en-US" sz="2200" b="1" dirty="0"/>
              <a:t>center</a:t>
            </a:r>
            <a:r>
              <a:rPr lang="en-US" sz="2200" dirty="0"/>
              <a:t>, then click </a:t>
            </a:r>
            <a:r>
              <a:rPr lang="en-US" sz="2200" b="1" dirty="0"/>
              <a:t>OK</a:t>
            </a:r>
          </a:p>
          <a:p>
            <a:pPr marL="514350" indent="-514350">
              <a:buFontTx/>
              <a:buNone/>
              <a:defRPr/>
            </a:pPr>
            <a:endParaRPr lang="en-US" dirty="0" smtClean="0"/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Formatting a Menu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924800" cy="4495800"/>
          </a:xfrm>
        </p:spPr>
        <p:txBody>
          <a:bodyPr/>
          <a:lstStyle/>
          <a:p>
            <a:pPr>
              <a:buFont typeface="+mj-lt"/>
              <a:buAutoNum type="arabicPeriod" startAt="5"/>
              <a:defRPr/>
            </a:pPr>
            <a:r>
              <a:rPr lang="en-US" sz="2200" dirty="0" smtClean="0"/>
              <a:t>Click </a:t>
            </a:r>
            <a:r>
              <a:rPr lang="en-US" sz="2200" b="1" dirty="0" smtClean="0"/>
              <a:t>ul.MenuBarHorizontal a</a:t>
            </a:r>
            <a:r>
              <a:rPr lang="en-US" sz="2200" dirty="0" smtClean="0"/>
              <a:t> in the CSS Styles </a:t>
            </a:r>
            <a:r>
              <a:rPr lang="en-US" sz="2200" dirty="0"/>
              <a:t>panel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Click the Edit Rule button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Click </a:t>
            </a:r>
            <a:r>
              <a:rPr lang="en-US" sz="2200" b="1" dirty="0"/>
              <a:t>Type</a:t>
            </a:r>
            <a:r>
              <a:rPr lang="en-US" sz="2200" dirty="0"/>
              <a:t> in the Category list, type </a:t>
            </a:r>
            <a:r>
              <a:rPr lang="en-US" sz="2200" b="1" dirty="0"/>
              <a:t>#FFF </a:t>
            </a:r>
            <a:r>
              <a:rPr lang="en-US" sz="2200" dirty="0"/>
              <a:t>in the Color text box</a:t>
            </a:r>
          </a:p>
          <a:p>
            <a:pPr marL="1033463" lvl="1" indent="-347663">
              <a:defRPr/>
            </a:pPr>
            <a:r>
              <a:rPr lang="en-US" sz="2200" dirty="0"/>
              <a:t>Click Background in the Category list</a:t>
            </a:r>
          </a:p>
          <a:p>
            <a:pPr marL="1033463" lvl="1" indent="-347663">
              <a:defRPr/>
            </a:pPr>
            <a:r>
              <a:rPr lang="en-US" sz="2200" dirty="0"/>
              <a:t>Type </a:t>
            </a:r>
            <a:r>
              <a:rPr lang="en-US" sz="2200" b="1" dirty="0"/>
              <a:t>#09C </a:t>
            </a:r>
            <a:r>
              <a:rPr lang="en-US" sz="2200" dirty="0"/>
              <a:t>in the Background-color text box, then click </a:t>
            </a:r>
            <a:r>
              <a:rPr lang="en-US" sz="2200" b="1" dirty="0" smtClean="0"/>
              <a:t>OK</a:t>
            </a:r>
            <a:endParaRPr lang="en-US" sz="2200" dirty="0" smtClean="0"/>
          </a:p>
          <a:p>
            <a:pPr>
              <a:buFont typeface="+mj-lt"/>
              <a:buAutoNum type="arabicPeriod" startAt="5"/>
              <a:defRPr/>
            </a:pPr>
            <a:r>
              <a:rPr lang="en-US" sz="2200" dirty="0"/>
              <a:t>Click </a:t>
            </a:r>
            <a:r>
              <a:rPr lang="en-US" sz="2200" b="1" dirty="0" err="1"/>
              <a:t>ul.MenuBarHorizontal</a:t>
            </a:r>
            <a:r>
              <a:rPr lang="en-US" sz="2200" b="1" dirty="0"/>
              <a:t> </a:t>
            </a:r>
            <a:r>
              <a:rPr lang="en-US" sz="2200" b="1" dirty="0" err="1"/>
              <a:t>a.MenuBarItemHover</a:t>
            </a:r>
            <a:r>
              <a:rPr lang="en-US" sz="2200" dirty="0"/>
              <a:t>, </a:t>
            </a:r>
            <a:r>
              <a:rPr lang="en-US" sz="2200" b="1" dirty="0" err="1"/>
              <a:t>ul.MenuBarHorizontal</a:t>
            </a:r>
            <a:r>
              <a:rPr lang="en-US" sz="2200" b="1" dirty="0"/>
              <a:t> </a:t>
            </a:r>
            <a:r>
              <a:rPr lang="en-US" sz="2200" b="1" dirty="0" err="1"/>
              <a:t>a.MenuBarItemSubmenuHover</a:t>
            </a:r>
            <a:r>
              <a:rPr lang="en-US" sz="2200" dirty="0"/>
              <a:t>, </a:t>
            </a:r>
            <a:r>
              <a:rPr lang="en-US" sz="2200" b="1" dirty="0" err="1"/>
              <a:t>ul.MenuBarHorizontal</a:t>
            </a:r>
            <a:r>
              <a:rPr lang="en-US" sz="2200" b="1" dirty="0"/>
              <a:t> </a:t>
            </a:r>
            <a:r>
              <a:rPr lang="en-US" sz="2200" b="1" dirty="0" err="1"/>
              <a:t>a.MenuBarSubmenuVisible</a:t>
            </a:r>
            <a:r>
              <a:rPr lang="en-US" sz="2200" b="1" dirty="0"/>
              <a:t> </a:t>
            </a:r>
            <a:r>
              <a:rPr lang="en-US" sz="2200" dirty="0"/>
              <a:t>in </a:t>
            </a:r>
            <a:r>
              <a:rPr lang="en-US" sz="2200" dirty="0" err="1"/>
              <a:t>theCSS</a:t>
            </a:r>
            <a:r>
              <a:rPr lang="en-US" sz="2200" dirty="0"/>
              <a:t> Styles panel, then click the </a:t>
            </a:r>
            <a:r>
              <a:rPr lang="en-US" sz="2200" b="1" dirty="0"/>
              <a:t>Edit Rule </a:t>
            </a:r>
            <a:r>
              <a:rPr lang="en-US" sz="2200" b="1" dirty="0" smtClean="0"/>
              <a:t>button</a:t>
            </a: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Formatting a Menu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8486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  <a:defRPr/>
            </a:pPr>
            <a:r>
              <a:rPr lang="en-US" sz="2200" dirty="0"/>
              <a:t>Click </a:t>
            </a:r>
            <a:r>
              <a:rPr lang="en-US" sz="2200" b="1" dirty="0"/>
              <a:t>Type</a:t>
            </a:r>
            <a:r>
              <a:rPr lang="en-US" sz="2200" dirty="0"/>
              <a:t> in the Category list, type </a:t>
            </a:r>
            <a:r>
              <a:rPr lang="en-US" sz="2200" b="1" dirty="0"/>
              <a:t>#630 </a:t>
            </a:r>
            <a:r>
              <a:rPr lang="en-US" sz="2200" dirty="0"/>
              <a:t>in the Color text box, click </a:t>
            </a:r>
            <a:r>
              <a:rPr lang="en-US" sz="2200" b="1" dirty="0"/>
              <a:t>Background </a:t>
            </a:r>
            <a:r>
              <a:rPr lang="en-US" sz="2200" dirty="0"/>
              <a:t>in the Category list, type </a:t>
            </a:r>
            <a:r>
              <a:rPr lang="en-US" sz="2200" b="1" dirty="0"/>
              <a:t>#FC9 </a:t>
            </a:r>
            <a:r>
              <a:rPr lang="en-US" sz="2200" dirty="0"/>
              <a:t>in the Background-color text box, then click </a:t>
            </a:r>
            <a:r>
              <a:rPr lang="en-US" sz="2200" b="1" dirty="0" smtClean="0"/>
              <a:t>OK</a:t>
            </a:r>
            <a:endParaRPr lang="en-US" sz="2200" dirty="0" smtClean="0"/>
          </a:p>
          <a:p>
            <a:pPr marL="514350" indent="-514350">
              <a:buFontTx/>
              <a:buAutoNum type="arabicPeriod" startAt="8"/>
              <a:defRPr/>
            </a:pPr>
            <a:r>
              <a:rPr lang="en-US" sz="2200" dirty="0" smtClean="0"/>
              <a:t>Click </a:t>
            </a:r>
            <a:r>
              <a:rPr lang="en-US" sz="2200" b="1" dirty="0" smtClean="0"/>
              <a:t>File</a:t>
            </a:r>
            <a:r>
              <a:rPr lang="en-US" sz="2200" dirty="0" smtClean="0"/>
              <a:t> on the Menu bar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 smtClean="0"/>
              <a:t>Click </a:t>
            </a:r>
            <a:r>
              <a:rPr lang="en-US" sz="2200" b="1" dirty="0" smtClean="0"/>
              <a:t>Save All</a:t>
            </a:r>
            <a:endParaRPr lang="en-US" sz="2200" dirty="0" smtClean="0"/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 smtClean="0"/>
              <a:t>Preview your page in the browser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 smtClean="0"/>
              <a:t>Compare your screen to Figure F-21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 smtClean="0"/>
              <a:t>Test each link to ensure that each works correctly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 smtClean="0"/>
              <a:t>Close the browser</a:t>
            </a:r>
            <a:endParaRPr lang="en-US" sz="2200" b="1" dirty="0" smtClean="0"/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24 at 8.31.0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762000"/>
            <a:ext cx="5486400" cy="1792336"/>
          </a:xfrm>
          <a:prstGeom prst="rect">
            <a:avLst/>
          </a:prstGeom>
        </p:spPr>
      </p:pic>
      <p:pic>
        <p:nvPicPr>
          <p:cNvPr id="6" name="Picture 5" descr="Screen shot 2012-08-24 at 8.31.19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542433"/>
            <a:ext cx="4495800" cy="14961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55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Formatting a Menu Bar</a:t>
            </a:r>
            <a:endParaRPr lang="en-US" dirty="0"/>
          </a:p>
        </p:txBody>
      </p:sp>
      <p:pic>
        <p:nvPicPr>
          <p:cNvPr id="8" name="Picture 7" descr="Screen shot 2012-08-24 at 8.31.40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900" y="3963475"/>
            <a:ext cx="4610100" cy="289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Copying a Menu Bar to Other Pages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6800" y="1600200"/>
            <a:ext cx="7924800" cy="449580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200" dirty="0" smtClean="0"/>
              <a:t>Click the</a:t>
            </a:r>
            <a:r>
              <a:rPr lang="en-US" sz="2200" b="1" dirty="0" smtClean="0"/>
              <a:t> Spry Menu Bar:MenuBar tab</a:t>
            </a:r>
            <a:r>
              <a:rPr lang="en-US" sz="2200" dirty="0" smtClean="0"/>
              <a:t> above the top left corner of the menu </a:t>
            </a:r>
            <a:r>
              <a:rPr lang="en-US" sz="2200" dirty="0"/>
              <a:t>bar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Click </a:t>
            </a:r>
            <a:r>
              <a:rPr lang="en-US" sz="2200" b="1" dirty="0"/>
              <a:t>Edit</a:t>
            </a:r>
            <a:r>
              <a:rPr lang="en-US" sz="2200" dirty="0"/>
              <a:t> on the Menu bar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Then click </a:t>
            </a:r>
            <a:r>
              <a:rPr lang="en-US" sz="2200" b="1" dirty="0" smtClean="0"/>
              <a:t>Copy</a:t>
            </a:r>
            <a:endParaRPr lang="en-US" sz="2200" dirty="0" smtClean="0"/>
          </a:p>
          <a:p>
            <a:pPr marL="514350" indent="-514350">
              <a:buFontTx/>
              <a:buAutoNum type="arabicPeriod"/>
              <a:defRPr/>
            </a:pPr>
            <a:r>
              <a:rPr lang="en-US" sz="2200" dirty="0"/>
              <a:t>Double-click </a:t>
            </a:r>
            <a:r>
              <a:rPr lang="en-US" sz="2200" b="1" dirty="0"/>
              <a:t>activities.html</a:t>
            </a:r>
            <a:r>
              <a:rPr lang="en-US" sz="2200" dirty="0"/>
              <a:t> on the Files </a:t>
            </a:r>
            <a:r>
              <a:rPr lang="en-US" sz="2200" dirty="0" smtClean="0"/>
              <a:t>panel</a:t>
            </a:r>
          </a:p>
          <a:p>
            <a:pPr marL="514350" indent="-514350">
              <a:buFontTx/>
              <a:buAutoNum type="arabicPeriod" startAt="3"/>
              <a:defRPr/>
            </a:pPr>
            <a:r>
              <a:rPr lang="en-US" sz="2200" dirty="0" smtClean="0"/>
              <a:t>Select </a:t>
            </a:r>
            <a:r>
              <a:rPr lang="en-US" sz="2200" dirty="0"/>
              <a:t>the original menu bar on the page, click </a:t>
            </a:r>
            <a:r>
              <a:rPr lang="en-US" sz="2200" b="1" dirty="0"/>
              <a:t>Edit</a:t>
            </a:r>
            <a:r>
              <a:rPr lang="en-US" sz="2200" dirty="0"/>
              <a:t> on the Menu bar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Click </a:t>
            </a:r>
            <a:r>
              <a:rPr lang="en-US" sz="2200" b="1" dirty="0"/>
              <a:t>Paste</a:t>
            </a:r>
            <a:r>
              <a:rPr lang="en-US" sz="2200" dirty="0"/>
              <a:t>, click to the right of the menu bar, add a line break, delete the horizontal rule, compare your screen to Figure F-23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Then save the page</a:t>
            </a:r>
          </a:p>
          <a:p>
            <a:pPr marL="514350" indent="-514350">
              <a:buFontTx/>
              <a:buAutoNum type="arabicPeriod"/>
              <a:defRPr/>
            </a:pPr>
            <a:endParaRPr lang="en-US" b="1" dirty="0" smtClean="0"/>
          </a:p>
        </p:txBody>
      </p:sp>
      <p:sp>
        <p:nvSpPr>
          <p:cNvPr id="583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Copying a Menu Bar to Other Pages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6800" y="1600200"/>
            <a:ext cx="8001000" cy="4800600"/>
          </a:xfrm>
        </p:spPr>
        <p:txBody>
          <a:bodyPr/>
          <a:lstStyle/>
          <a:p>
            <a:pPr marL="514350" indent="-514350">
              <a:buFontTx/>
              <a:buAutoNum type="arabicPeriod" startAt="4"/>
              <a:defRPr/>
            </a:pPr>
            <a:r>
              <a:rPr lang="en-US" sz="2200" dirty="0" smtClean="0"/>
              <a:t>Open the index page, delete the current menu bar, delete any &lt;p&gt; tags around the </a:t>
            </a:r>
            <a:r>
              <a:rPr lang="en-US" sz="2200" dirty="0"/>
              <a:t>banner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Click the </a:t>
            </a:r>
            <a:r>
              <a:rPr lang="en-US" sz="2200" b="1" dirty="0"/>
              <a:t>banner</a:t>
            </a:r>
            <a:r>
              <a:rPr lang="en-US" sz="2200" dirty="0"/>
              <a:t> to select it, press the </a:t>
            </a:r>
            <a:r>
              <a:rPr lang="en-US" sz="2200" b="1" dirty="0"/>
              <a:t>right arrow key</a:t>
            </a:r>
            <a:endParaRPr lang="en-US" sz="2200" dirty="0"/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Paste the Spry menu bar on the page, delete the horizontal rule, then insert a line break after the menu </a:t>
            </a:r>
            <a:r>
              <a:rPr lang="en-US" sz="2200" dirty="0" smtClean="0"/>
              <a:t>bar</a:t>
            </a:r>
            <a:endParaRPr lang="en-US" sz="2200" dirty="0" smtClean="0"/>
          </a:p>
          <a:p>
            <a:pPr marL="514350" indent="-514350">
              <a:buFontTx/>
              <a:buAutoNum type="arabicPeriod" startAt="5"/>
              <a:defRPr/>
            </a:pPr>
            <a:r>
              <a:rPr lang="en-US" sz="2200" dirty="0"/>
              <a:t>Open the </a:t>
            </a:r>
            <a:r>
              <a:rPr lang="en-US" sz="2200" dirty="0" err="1"/>
              <a:t>about_us</a:t>
            </a:r>
            <a:r>
              <a:rPr lang="en-US" sz="2200" dirty="0"/>
              <a:t> page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Replace the current menu bar with the new menu bar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Add a line break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Delete the horizontal rule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Apply the </a:t>
            </a:r>
            <a:r>
              <a:rPr lang="en-US" sz="2200" dirty="0" err="1"/>
              <a:t>body_text</a:t>
            </a:r>
            <a:r>
              <a:rPr lang="en-US" sz="2200" dirty="0"/>
              <a:t> rule to the heading “Welcome guests</a:t>
            </a:r>
            <a:r>
              <a:rPr lang="en-US" sz="2200" dirty="0" smtClean="0"/>
              <a:t>!”</a:t>
            </a:r>
            <a:endParaRPr lang="en-US" sz="2200" dirty="0"/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Copying a Menu Bar to Other Pages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6800" y="1600200"/>
            <a:ext cx="7924800" cy="1981200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  <a:defRPr/>
            </a:pPr>
            <a:r>
              <a:rPr lang="en-US" sz="2200" dirty="0" smtClean="0"/>
              <a:t>Click </a:t>
            </a:r>
            <a:r>
              <a:rPr lang="en-US" sz="2200" b="1" dirty="0" smtClean="0"/>
              <a:t>File</a:t>
            </a:r>
            <a:r>
              <a:rPr lang="en-US" sz="2200" dirty="0" smtClean="0"/>
              <a:t> on the Menu bar, click </a:t>
            </a:r>
            <a:r>
              <a:rPr lang="en-US" sz="2200" b="1" dirty="0" smtClean="0"/>
              <a:t>Save</a:t>
            </a:r>
            <a:r>
              <a:rPr lang="en-US" sz="2200" dirty="0" smtClean="0"/>
              <a:t> </a:t>
            </a:r>
            <a:r>
              <a:rPr lang="en-US" sz="2200" b="1" dirty="0" smtClean="0"/>
              <a:t>All</a:t>
            </a:r>
            <a:r>
              <a:rPr lang="en-US" sz="2200" dirty="0" smtClean="0"/>
              <a:t>, then preview each page in the browser</a:t>
            </a:r>
          </a:p>
          <a:p>
            <a:pPr marL="514350" indent="-514350">
              <a:buFontTx/>
              <a:buAutoNum type="arabicPeriod" startAt="6"/>
              <a:defRPr/>
            </a:pPr>
            <a:r>
              <a:rPr lang="en-US" sz="2200" dirty="0" smtClean="0"/>
              <a:t>Hold the pointer over the Activities link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 smtClean="0"/>
              <a:t>Close the browser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 smtClean="0"/>
              <a:t>Close all open pages except the about_us page</a:t>
            </a:r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24 at 8.35.2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984" y="4114800"/>
            <a:ext cx="7214616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6" name="Picture 5" descr="Screen shot 2012-08-24 at 8.35.3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914400"/>
            <a:ext cx="7042150" cy="230855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400" y="0"/>
            <a:ext cx="8229600" cy="7556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Copying a Menu Bar to Other Pages</a:t>
            </a:r>
            <a:endParaRPr lang="en-US" dirty="0"/>
          </a:p>
        </p:txBody>
      </p:sp>
      <p:pic>
        <p:nvPicPr>
          <p:cNvPr id="8" name="Picture 7" descr="Screen shot 2012-08-24 at 8.35.5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54" y="3429000"/>
            <a:ext cx="6780246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Creating an Image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924800" cy="487680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200" dirty="0" smtClean="0"/>
              <a:t>Click </a:t>
            </a:r>
            <a:r>
              <a:rPr lang="en-US" sz="2200" b="1" dirty="0" smtClean="0"/>
              <a:t>The Striped Umbrella </a:t>
            </a:r>
            <a:r>
              <a:rPr lang="en-US" sz="2200" dirty="0" smtClean="0"/>
              <a:t>banner on the about_us page to select </a:t>
            </a:r>
            <a:r>
              <a:rPr lang="en-US" sz="2200" dirty="0"/>
              <a:t>it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Then double-click a blank area on the right side of the Property inspector to expand it, if </a:t>
            </a:r>
            <a:r>
              <a:rPr lang="en-US" sz="2200" dirty="0" smtClean="0"/>
              <a:t>necessary</a:t>
            </a:r>
            <a:endParaRPr lang="en-US" sz="2200" dirty="0" smtClean="0"/>
          </a:p>
          <a:p>
            <a:pPr marL="514350" indent="-514350">
              <a:buFontTx/>
              <a:buAutoNum type="arabicPeriod" startAt="2"/>
              <a:defRPr/>
            </a:pPr>
            <a:r>
              <a:rPr lang="en-US" sz="2200" dirty="0"/>
              <a:t>Click the </a:t>
            </a:r>
            <a:r>
              <a:rPr lang="en-US" sz="2200" b="1" dirty="0"/>
              <a:t>Rectangle Hotspot Tool button</a:t>
            </a:r>
            <a:r>
              <a:rPr lang="en-US" sz="2200" dirty="0"/>
              <a:t> on the Property </a:t>
            </a:r>
            <a:r>
              <a:rPr lang="en-US" sz="2200" dirty="0" smtClean="0"/>
              <a:t>inspector</a:t>
            </a:r>
            <a:endParaRPr lang="en-US" sz="2200" dirty="0"/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Drag to create a rectangle that encompasses The Striped Umbrella name on the banner, release the mouse button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Click </a:t>
            </a:r>
            <a:r>
              <a:rPr lang="en-US" sz="2200" b="1" dirty="0"/>
              <a:t>OK</a:t>
            </a:r>
            <a:r>
              <a:rPr lang="en-US" sz="2200" dirty="0"/>
              <a:t> to close the Dreamweaver dialog box, then compare your screen to Figure </a:t>
            </a:r>
            <a:r>
              <a:rPr lang="en-US" sz="2200" dirty="0" smtClean="0"/>
              <a:t>F-25</a:t>
            </a:r>
          </a:p>
          <a:p>
            <a:pPr marL="514350" indent="-514350">
              <a:buFontTx/>
              <a:buAutoNum type="arabicPeriod" startAt="2"/>
              <a:defRPr/>
            </a:pPr>
            <a:r>
              <a:rPr lang="en-US" sz="2200" dirty="0"/>
              <a:t>Drag the </a:t>
            </a:r>
            <a:r>
              <a:rPr lang="en-US" sz="2200" b="1" dirty="0"/>
              <a:t>Point to File icon </a:t>
            </a:r>
            <a:r>
              <a:rPr lang="en-US" sz="2200" dirty="0"/>
              <a:t>next to the Link text box in the Property inspector to </a:t>
            </a:r>
            <a:r>
              <a:rPr lang="en-US" sz="2200" b="1" dirty="0"/>
              <a:t>index.html</a:t>
            </a:r>
            <a:r>
              <a:rPr lang="en-US" sz="2200" dirty="0"/>
              <a:t> in the Files </a:t>
            </a:r>
            <a:r>
              <a:rPr lang="en-US" sz="2200" dirty="0" smtClean="0"/>
              <a:t>panel</a:t>
            </a:r>
            <a:endParaRPr lang="en-US" sz="2200" dirty="0"/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Creating an Image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848600" cy="4876800"/>
          </a:xfrm>
        </p:spPr>
        <p:txBody>
          <a:bodyPr/>
          <a:lstStyle/>
          <a:p>
            <a:pPr>
              <a:buFont typeface="+mj-lt"/>
              <a:buAutoNum type="arabicPeriod" startAt="4"/>
              <a:defRPr/>
            </a:pPr>
            <a:r>
              <a:rPr lang="en-US" sz="2200" dirty="0" smtClean="0"/>
              <a:t>Select </a:t>
            </a:r>
            <a:r>
              <a:rPr lang="en-US" sz="2200" b="1" dirty="0" smtClean="0"/>
              <a:t>Map</a:t>
            </a:r>
            <a:r>
              <a:rPr lang="en-US" sz="2200" dirty="0" smtClean="0"/>
              <a:t> in the Map text box in the Property inspector, then type </a:t>
            </a:r>
            <a:r>
              <a:rPr lang="en-US" sz="2200" b="1" dirty="0" smtClean="0"/>
              <a:t>home</a:t>
            </a:r>
          </a:p>
          <a:p>
            <a:pPr>
              <a:buFont typeface="+mj-lt"/>
              <a:buAutoNum type="arabicPeriod" startAt="4"/>
              <a:defRPr/>
            </a:pPr>
            <a:r>
              <a:rPr lang="en-US" sz="2200" dirty="0" smtClean="0"/>
              <a:t>Click </a:t>
            </a:r>
            <a:r>
              <a:rPr lang="en-US" sz="2200" dirty="0" smtClean="0"/>
              <a:t>the </a:t>
            </a:r>
            <a:r>
              <a:rPr lang="en-US" sz="2200" b="1" dirty="0" smtClean="0"/>
              <a:t>Target List arrow </a:t>
            </a:r>
            <a:r>
              <a:rPr lang="en-US" sz="2200" dirty="0" smtClean="0"/>
              <a:t>in the Property Inspector, then click </a:t>
            </a:r>
            <a:r>
              <a:rPr lang="en-US" sz="2200" b="1" dirty="0" smtClean="0"/>
              <a:t>_</a:t>
            </a:r>
            <a:r>
              <a:rPr lang="en-US" sz="2200" b="1" dirty="0" smtClean="0"/>
              <a:t>self</a:t>
            </a:r>
          </a:p>
          <a:p>
            <a:pPr marL="514350" indent="-514350">
              <a:buFontTx/>
              <a:buAutoNum type="arabicPeriod" startAt="6"/>
              <a:defRPr/>
            </a:pPr>
            <a:r>
              <a:rPr lang="en-US" sz="2200" dirty="0"/>
              <a:t>Type </a:t>
            </a:r>
            <a:r>
              <a:rPr lang="en-US" sz="2200" b="1" dirty="0"/>
              <a:t>Link to home page </a:t>
            </a:r>
            <a:r>
              <a:rPr lang="en-US" sz="2200" dirty="0"/>
              <a:t>in the Alt text box in the Property inspector</a:t>
            </a:r>
          </a:p>
          <a:p>
            <a:pPr marL="514350" indent="-514350">
              <a:buFontTx/>
              <a:buAutoNum type="arabicPeriod" startAt="6"/>
              <a:defRPr/>
            </a:pPr>
            <a:r>
              <a:rPr lang="en-US" sz="2200" dirty="0"/>
              <a:t>Switch to Code view, locate the &lt;</a:t>
            </a:r>
            <a:r>
              <a:rPr lang="en-US" sz="2200" dirty="0" err="1"/>
              <a:t>br</a:t>
            </a:r>
            <a:r>
              <a:rPr lang="en-US" sz="2200" dirty="0"/>
              <a:t>&gt; tag that has been added below the ending &lt;/map&gt; tag, then delete it</a:t>
            </a:r>
          </a:p>
          <a:p>
            <a:pPr marL="514350" indent="-514350">
              <a:buFontTx/>
              <a:buAutoNum type="arabicPeriod" startAt="6"/>
              <a:defRPr/>
            </a:pPr>
            <a:r>
              <a:rPr lang="en-US" sz="2200" dirty="0"/>
              <a:t>Place the insertion point right before the closing image tag for the banner, then type </a:t>
            </a:r>
            <a:r>
              <a:rPr lang="en-US" sz="2200" b="1" dirty="0"/>
              <a:t>style=“border:0</a:t>
            </a:r>
            <a:r>
              <a:rPr lang="en-US" sz="2200" b="1" dirty="0" smtClean="0"/>
              <a:t>”</a:t>
            </a:r>
          </a:p>
          <a:p>
            <a:pPr marL="514350" indent="-514350">
              <a:buFontTx/>
              <a:buAutoNum type="arabicPeriod" startAt="6"/>
              <a:defRPr/>
            </a:pPr>
            <a:r>
              <a:rPr lang="en-US" sz="2200" dirty="0"/>
              <a:t>Return to Design view, save your work, preview the page in your browser window, test the link on the image map, then close the </a:t>
            </a:r>
            <a:r>
              <a:rPr lang="en-US" sz="2200" dirty="0" smtClean="0"/>
              <a:t>browser</a:t>
            </a:r>
            <a:endParaRPr lang="en-US" sz="2200" dirty="0"/>
          </a:p>
          <a:p>
            <a:pPr>
              <a:buFont typeface="+mj-lt"/>
              <a:buAutoNum type="arabicPeriod" startAt="4"/>
              <a:defRPr/>
            </a:pPr>
            <a:endParaRPr lang="en-US" sz="2200" b="1" dirty="0" smtClean="0"/>
          </a:p>
        </p:txBody>
      </p:sp>
      <p:sp>
        <p:nvSpPr>
          <p:cNvPr id="665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Design </a:t>
            </a:r>
            <a:r>
              <a:rPr lang="en-US" dirty="0" smtClean="0">
                <a:solidFill>
                  <a:srgbClr val="00664D"/>
                </a:solidFill>
              </a:rPr>
              <a:t>Matters</a:t>
            </a:r>
            <a:endParaRPr lang="en-US" dirty="0">
              <a:solidFill>
                <a:srgbClr val="0066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To minimize errors, copy and paste the URL of the web page that you would like to include as an external link in your website</a:t>
            </a:r>
          </a:p>
          <a:p>
            <a:pPr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To be sure that your links will work with all systems, use lowercase letters for all URLs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24 at 8.38.2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14400"/>
            <a:ext cx="7381442" cy="540555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55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Creating an Image Map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Clues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Setting targets for links</a:t>
            </a:r>
          </a:p>
          <a:p>
            <a:pPr lvl="1">
              <a:defRPr/>
            </a:pPr>
            <a:r>
              <a:rPr lang="en-US" dirty="0" smtClean="0"/>
              <a:t>Set by clicking the Target list arrow in the HTML Property inspector</a:t>
            </a:r>
          </a:p>
          <a:p>
            <a:pPr lvl="2">
              <a:defRPr/>
            </a:pPr>
            <a:r>
              <a:rPr lang="en-US" dirty="0" smtClean="0"/>
              <a:t>Select desired target</a:t>
            </a:r>
          </a:p>
          <a:p>
            <a:pPr>
              <a:defRPr/>
            </a:pPr>
            <a:r>
              <a:rPr lang="en-US" dirty="0" smtClean="0"/>
              <a:t>Four options for how new window will open when link is clicked</a:t>
            </a:r>
          </a:p>
          <a:p>
            <a:pPr lvl="1">
              <a:defRPr/>
            </a:pPr>
            <a:r>
              <a:rPr lang="en-US" dirty="0" smtClean="0"/>
              <a:t>_blank, _parent, _self, _top</a:t>
            </a:r>
          </a:p>
        </p:txBody>
      </p:sp>
      <p:sp>
        <p:nvSpPr>
          <p:cNvPr id="696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Design </a:t>
            </a:r>
            <a:r>
              <a:rPr lang="en-US" dirty="0" smtClean="0">
                <a:solidFill>
                  <a:srgbClr val="00664D"/>
                </a:solidFill>
              </a:rPr>
              <a:t>Matters</a:t>
            </a:r>
            <a:endParaRPr lang="en-US" dirty="0">
              <a:solidFill>
                <a:srgbClr val="0066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3000" dirty="0" smtClean="0">
                <a:solidFill>
                  <a:srgbClr val="00664D"/>
                </a:solidFill>
              </a:rPr>
              <a:t>Creating and modifying hotspots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600" dirty="0" smtClean="0">
                <a:solidFill>
                  <a:srgbClr val="00664D"/>
                </a:solidFill>
              </a:rPr>
              <a:t>Rectangle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600" dirty="0" smtClean="0">
                <a:solidFill>
                  <a:srgbClr val="00664D"/>
                </a:solidFill>
              </a:rPr>
              <a:t>Circle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600" dirty="0" smtClean="0">
                <a:solidFill>
                  <a:srgbClr val="00664D"/>
                </a:solidFill>
              </a:rPr>
              <a:t>Polygon</a:t>
            </a:r>
          </a:p>
          <a:p>
            <a:pPr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3000" dirty="0" smtClean="0">
                <a:solidFill>
                  <a:srgbClr val="00664D"/>
                </a:solidFill>
              </a:rPr>
              <a:t>Hotspots can easily be changed and rearranged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Managing Web Site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924800" cy="449580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400" dirty="0" smtClean="0"/>
              <a:t>Click </a:t>
            </a:r>
            <a:r>
              <a:rPr lang="en-US" sz="2400" b="1" dirty="0" smtClean="0"/>
              <a:t>Site</a:t>
            </a:r>
            <a:r>
              <a:rPr lang="en-US" sz="2400" dirty="0" smtClean="0"/>
              <a:t> on the Menu bar, then click </a:t>
            </a:r>
            <a:r>
              <a:rPr lang="en-US" sz="2400" b="1" dirty="0" smtClean="0"/>
              <a:t>Check Links Sitewide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 smtClean="0"/>
              <a:t>Click the </a:t>
            </a:r>
            <a:r>
              <a:rPr lang="en-US" sz="2400" b="1" dirty="0" smtClean="0"/>
              <a:t>Show list arrow </a:t>
            </a:r>
            <a:r>
              <a:rPr lang="en-US" sz="2400" dirty="0" smtClean="0"/>
              <a:t>in the Link Checker panel, then click </a:t>
            </a:r>
            <a:r>
              <a:rPr lang="en-US" sz="2400" b="1" dirty="0" smtClean="0"/>
              <a:t>External Links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 smtClean="0"/>
              <a:t>Click the </a:t>
            </a:r>
            <a:r>
              <a:rPr lang="en-US" sz="2400" b="1" dirty="0" smtClean="0"/>
              <a:t>Show list arrow</a:t>
            </a:r>
            <a:r>
              <a:rPr lang="en-US" sz="2400" dirty="0" smtClean="0"/>
              <a:t>, then click </a:t>
            </a:r>
            <a:r>
              <a:rPr lang="en-US" sz="2400" b="1" dirty="0" smtClean="0"/>
              <a:t>Orphaned </a:t>
            </a:r>
            <a:r>
              <a:rPr lang="en-US" sz="2400" b="1" dirty="0" smtClean="0"/>
              <a:t>Files</a:t>
            </a:r>
          </a:p>
          <a:p>
            <a:pPr marL="514350" indent="-514350">
              <a:buFontTx/>
              <a:buAutoNum type="arabicPeriod" startAt="4"/>
              <a:defRPr/>
            </a:pPr>
            <a:r>
              <a:rPr lang="en-US" sz="2400" dirty="0"/>
              <a:t>Close the Results Tab group, click the </a:t>
            </a:r>
            <a:r>
              <a:rPr lang="en-US" sz="2400" b="1" dirty="0"/>
              <a:t>Assets tab </a:t>
            </a:r>
            <a:r>
              <a:rPr lang="en-US" sz="2400" dirty="0"/>
              <a:t>on the Files tab group, then click the </a:t>
            </a:r>
            <a:r>
              <a:rPr lang="en-US" sz="2400" b="1" dirty="0"/>
              <a:t>URLs button </a:t>
            </a:r>
            <a:r>
              <a:rPr lang="en-US" sz="2400" dirty="0"/>
              <a:t>on the Assets panel</a:t>
            </a:r>
          </a:p>
          <a:p>
            <a:pPr marL="514350" indent="-514350">
              <a:buFontTx/>
              <a:buAutoNum type="arabicPeriod" startAt="5"/>
              <a:defRPr/>
            </a:pPr>
            <a:r>
              <a:rPr lang="en-US" sz="2400" dirty="0"/>
              <a:t>Close the </a:t>
            </a:r>
            <a:r>
              <a:rPr lang="en-US" sz="2400" dirty="0" err="1"/>
              <a:t>about_us</a:t>
            </a:r>
            <a:r>
              <a:rPr lang="en-US" sz="2400" dirty="0"/>
              <a:t> page, then </a:t>
            </a:r>
            <a:r>
              <a:rPr lang="en-US" sz="2400" b="1" dirty="0"/>
              <a:t>Exit </a:t>
            </a:r>
            <a:r>
              <a:rPr lang="en-US" sz="2400" dirty="0"/>
              <a:t>(Win) or </a:t>
            </a:r>
            <a:r>
              <a:rPr lang="en-US" sz="2400" b="1" dirty="0"/>
              <a:t>Quit </a:t>
            </a:r>
            <a:r>
              <a:rPr lang="en-US" sz="2400" dirty="0"/>
              <a:t>(Mac) </a:t>
            </a:r>
            <a:r>
              <a:rPr lang="en-US" sz="2400" dirty="0" smtClean="0"/>
              <a:t>Dreamweaver</a:t>
            </a:r>
            <a:endParaRPr lang="en-US" sz="2400" dirty="0"/>
          </a:p>
        </p:txBody>
      </p:sp>
      <p:sp>
        <p:nvSpPr>
          <p:cNvPr id="7066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6" name="Picture 5" descr="Screen shot 2012-08-24 at 8.42.0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685800"/>
            <a:ext cx="5334000" cy="103868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55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Managing Web Site Links</a:t>
            </a:r>
            <a:endParaRPr lang="en-US" dirty="0"/>
          </a:p>
        </p:txBody>
      </p:sp>
      <p:pic>
        <p:nvPicPr>
          <p:cNvPr id="8" name="Picture 7" descr="Screen shot 2012-08-24 at 8.42.51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962400"/>
            <a:ext cx="4338136" cy="28956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5105400" cy="110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970" y="1752600"/>
            <a:ext cx="5399230" cy="112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924800" cy="48006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Understand links and paths</a:t>
            </a:r>
          </a:p>
          <a:p>
            <a:pPr>
              <a:defRPr/>
            </a:pPr>
            <a:r>
              <a:rPr lang="en-US" sz="2400" dirty="0" smtClean="0"/>
              <a:t>Create an external link</a:t>
            </a:r>
          </a:p>
          <a:p>
            <a:pPr>
              <a:defRPr/>
            </a:pPr>
            <a:r>
              <a:rPr lang="en-US" sz="2400" dirty="0" smtClean="0"/>
              <a:t>Create an internal link</a:t>
            </a:r>
          </a:p>
          <a:p>
            <a:pPr>
              <a:defRPr/>
            </a:pPr>
            <a:r>
              <a:rPr lang="en-US" sz="2400" dirty="0" smtClean="0"/>
              <a:t>Insert a named anchor</a:t>
            </a:r>
          </a:p>
          <a:p>
            <a:pPr>
              <a:defRPr/>
            </a:pPr>
            <a:r>
              <a:rPr lang="en-US" sz="2400" dirty="0" smtClean="0"/>
              <a:t>Create internal links to named </a:t>
            </a:r>
            <a:r>
              <a:rPr lang="en-US" sz="2400" dirty="0" smtClean="0"/>
              <a:t>anchors</a:t>
            </a:r>
          </a:p>
          <a:p>
            <a:pPr>
              <a:defRPr/>
            </a:pPr>
            <a:r>
              <a:rPr lang="en-US" sz="2400" dirty="0"/>
              <a:t>Create a Spry menu bar</a:t>
            </a:r>
          </a:p>
          <a:p>
            <a:pPr>
              <a:defRPr/>
            </a:pPr>
            <a:r>
              <a:rPr lang="en-US" sz="2400" dirty="0"/>
              <a:t>Add menu bar items</a:t>
            </a:r>
          </a:p>
          <a:p>
            <a:pPr>
              <a:defRPr/>
            </a:pPr>
            <a:r>
              <a:rPr lang="en-US" sz="2400" dirty="0"/>
              <a:t>Format a menu bar</a:t>
            </a:r>
          </a:p>
          <a:p>
            <a:pPr>
              <a:defRPr/>
            </a:pPr>
            <a:r>
              <a:rPr lang="en-US" sz="2400" dirty="0"/>
              <a:t>Copy a menu bar to other pages</a:t>
            </a:r>
          </a:p>
          <a:p>
            <a:pPr>
              <a:defRPr/>
            </a:pPr>
            <a:r>
              <a:rPr lang="en-US" sz="2400" dirty="0"/>
              <a:t>Create an image map</a:t>
            </a:r>
          </a:p>
          <a:p>
            <a:pPr>
              <a:defRPr/>
            </a:pPr>
            <a:r>
              <a:rPr lang="en-US" sz="2400" dirty="0"/>
              <a:t>Manage Web site links</a:t>
            </a:r>
          </a:p>
          <a:p>
            <a:pPr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747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A0000"/>
                </a:solidFill>
              </a:rPr>
              <a:t>Clues to Use</a:t>
            </a:r>
            <a:endParaRPr lang="en-US" dirty="0">
              <a:solidFill>
                <a:srgbClr val="E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EA0000"/>
              </a:buClr>
              <a:defRPr/>
            </a:pPr>
            <a:r>
              <a:rPr lang="en-US" dirty="0" smtClean="0">
                <a:solidFill>
                  <a:srgbClr val="EA0000"/>
                </a:solidFill>
              </a:rPr>
              <a:t>Creating an Effective Navigation Structure</a:t>
            </a:r>
          </a:p>
          <a:p>
            <a:pPr lvl="1" eaLnBrk="1" hangingPunct="1">
              <a:buClr>
                <a:srgbClr val="EA0000"/>
              </a:buClr>
              <a:defRPr/>
            </a:pPr>
            <a:r>
              <a:rPr lang="en-US" dirty="0" smtClean="0">
                <a:solidFill>
                  <a:srgbClr val="EA0000"/>
                </a:solidFill>
              </a:rPr>
              <a:t>It’s important that all text, buttons, and icons you use on a menu bar have a consistent look across all pages</a:t>
            </a:r>
          </a:p>
          <a:p>
            <a:pPr lvl="1" eaLnBrk="1" hangingPunct="1">
              <a:buClr>
                <a:srgbClr val="EA0000"/>
              </a:buClr>
              <a:defRPr/>
            </a:pPr>
            <a:r>
              <a:rPr lang="en-US" dirty="0" smtClean="0">
                <a:solidFill>
                  <a:srgbClr val="EA0000"/>
                </a:solidFill>
              </a:rPr>
              <a:t>If you use a complex menu bar, such as one that incorporates JavaScript or Flash, it’s a good idea to include plain text links in another location on the page for accessibility</a:t>
            </a: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Creating an External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924800" cy="472440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200" dirty="0" smtClean="0"/>
              <a:t>Open The Striped Umbrella Web site; open </a:t>
            </a:r>
            <a:r>
              <a:rPr lang="en-US" sz="2200" b="1" dirty="0" smtClean="0"/>
              <a:t>dwf_1.html</a:t>
            </a:r>
            <a:r>
              <a:rPr lang="en-US" sz="2200" dirty="0" smtClean="0"/>
              <a:t> from the drive and folder of your Unit F Data Files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 smtClean="0"/>
              <a:t>Save the file as </a:t>
            </a:r>
            <a:r>
              <a:rPr lang="en-US" sz="2200" b="1" dirty="0" smtClean="0"/>
              <a:t>activities.html</a:t>
            </a:r>
            <a:r>
              <a:rPr lang="en-US" sz="2200" dirty="0" smtClean="0"/>
              <a:t> in the striped_umbrella site root folder, overwriting the existing file but not updating links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200" dirty="0" smtClean="0"/>
              <a:t>Close </a:t>
            </a:r>
            <a:r>
              <a:rPr lang="en-US" sz="2200" b="1" dirty="0" smtClean="0"/>
              <a:t>dwf_1.html</a:t>
            </a:r>
          </a:p>
          <a:p>
            <a:pPr marL="514350" indent="-514350">
              <a:buFontTx/>
              <a:buAutoNum type="arabicPeriod" startAt="3"/>
              <a:defRPr/>
            </a:pPr>
            <a:r>
              <a:rPr lang="en-US" sz="2200" dirty="0"/>
              <a:t>Select the </a:t>
            </a:r>
            <a:r>
              <a:rPr lang="en-US" sz="2200" b="1" dirty="0"/>
              <a:t>first broken image </a:t>
            </a:r>
            <a:r>
              <a:rPr lang="en-US" sz="2200" b="1" dirty="0" smtClean="0"/>
              <a:t>placeholder</a:t>
            </a:r>
            <a:endParaRPr lang="en-US" sz="2200" b="1" dirty="0"/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Click the </a:t>
            </a:r>
            <a:r>
              <a:rPr lang="en-US" sz="2200" b="1" dirty="0"/>
              <a:t>Browse for File button </a:t>
            </a:r>
            <a:r>
              <a:rPr lang="en-US" sz="2200" dirty="0"/>
              <a:t>next to the </a:t>
            </a:r>
            <a:r>
              <a:rPr lang="en-US" sz="2200" dirty="0" err="1"/>
              <a:t>Src</a:t>
            </a:r>
            <a:r>
              <a:rPr lang="en-US" sz="2200" dirty="0"/>
              <a:t> text box in Property inspector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Select </a:t>
            </a:r>
            <a:r>
              <a:rPr lang="en-US" sz="2200" b="1" dirty="0"/>
              <a:t>family_sunset.jpg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Click </a:t>
            </a:r>
            <a:r>
              <a:rPr lang="en-US" sz="2200" b="1" dirty="0"/>
              <a:t>OK </a:t>
            </a:r>
            <a:r>
              <a:rPr lang="en-US" sz="2200" dirty="0"/>
              <a:t>(Win) or </a:t>
            </a:r>
            <a:r>
              <a:rPr lang="en-US" sz="2200" b="1" dirty="0"/>
              <a:t>Open </a:t>
            </a:r>
            <a:r>
              <a:rPr lang="en-US" sz="2200" dirty="0"/>
              <a:t>(Mac) to save the image  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Click to the right of the </a:t>
            </a:r>
            <a:r>
              <a:rPr lang="en-US" sz="2200" dirty="0" smtClean="0"/>
              <a:t>placeholder</a:t>
            </a:r>
            <a:endParaRPr lang="en-US" sz="2200" b="1" dirty="0" smtClean="0"/>
          </a:p>
          <a:p>
            <a:pPr marL="514350" indent="-514350">
              <a:buFontTx/>
              <a:buAutoNum type="arabicPeriod"/>
              <a:defRPr/>
            </a:pPr>
            <a:endParaRPr lang="en-US" sz="2400" dirty="0" smtClean="0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Creating an External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726362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  <a:defRPr/>
            </a:pPr>
            <a:r>
              <a:rPr lang="en-US" sz="2200" dirty="0"/>
              <a:t>Select the </a:t>
            </a:r>
            <a:r>
              <a:rPr lang="en-US" sz="2200" b="1" dirty="0"/>
              <a:t>second broken image placeholder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Repeat step 3 to place </a:t>
            </a:r>
            <a:r>
              <a:rPr lang="en-US" sz="2200" b="1" dirty="0"/>
              <a:t>two_dolphins.jpg</a:t>
            </a:r>
            <a:r>
              <a:rPr lang="en-US" sz="2200" dirty="0"/>
              <a:t> on the </a:t>
            </a:r>
            <a:r>
              <a:rPr lang="en-US" sz="2200" dirty="0" smtClean="0"/>
              <a:t>page</a:t>
            </a:r>
            <a:endParaRPr lang="en-US" sz="2200" dirty="0" smtClean="0"/>
          </a:p>
          <a:p>
            <a:pPr marL="514350" indent="-514350">
              <a:buFontTx/>
              <a:buAutoNum type="arabicPeriod" startAt="5"/>
              <a:defRPr/>
            </a:pPr>
            <a:r>
              <a:rPr lang="en-US" sz="2200" dirty="0" smtClean="0"/>
              <a:t>Attach </a:t>
            </a:r>
            <a:r>
              <a:rPr lang="en-US" sz="2200" dirty="0" smtClean="0"/>
              <a:t>the </a:t>
            </a:r>
            <a:r>
              <a:rPr lang="en-US" sz="2200" b="1" dirty="0" smtClean="0"/>
              <a:t>su_styles.css file</a:t>
            </a:r>
            <a:r>
              <a:rPr lang="en-US" sz="2200" dirty="0" smtClean="0"/>
              <a:t>, then apply the </a:t>
            </a:r>
            <a:r>
              <a:rPr lang="en-US" sz="2200" b="1" dirty="0" smtClean="0"/>
              <a:t>body_text </a:t>
            </a:r>
            <a:r>
              <a:rPr lang="en-US" sz="2200" dirty="0" smtClean="0"/>
              <a:t>style</a:t>
            </a:r>
            <a:r>
              <a:rPr lang="en-US" sz="2200" b="1" dirty="0" smtClean="0"/>
              <a:t> </a:t>
            </a:r>
            <a:r>
              <a:rPr lang="en-US" sz="2200" dirty="0" smtClean="0"/>
              <a:t>to the paragraphs of text on the </a:t>
            </a:r>
            <a:r>
              <a:rPr lang="en-US" sz="2200" dirty="0" smtClean="0"/>
              <a:t>page</a:t>
            </a:r>
          </a:p>
          <a:p>
            <a:pPr marL="514350" indent="-514350">
              <a:buFont typeface="+mj-lt"/>
              <a:buAutoNum type="arabicPeriod" startAt="6"/>
              <a:defRPr/>
            </a:pPr>
            <a:r>
              <a:rPr lang="en-US" sz="2200" dirty="0"/>
              <a:t>Apply the </a:t>
            </a:r>
            <a:r>
              <a:rPr lang="en-US" sz="2200" dirty="0" err="1"/>
              <a:t>img_left_float</a:t>
            </a:r>
            <a:r>
              <a:rPr lang="en-US" sz="2200" dirty="0"/>
              <a:t> rule to the first image and the </a:t>
            </a:r>
            <a:r>
              <a:rPr lang="en-US" sz="2200" dirty="0" err="1"/>
              <a:t>img_right_float</a:t>
            </a:r>
            <a:r>
              <a:rPr lang="en-US" sz="2200" dirty="0"/>
              <a:t> rule to the second </a:t>
            </a:r>
            <a:r>
              <a:rPr lang="en-US" sz="2200" dirty="0" smtClean="0"/>
              <a:t>image</a:t>
            </a:r>
          </a:p>
          <a:p>
            <a:pPr marL="514350" indent="-514350">
              <a:buFont typeface="+mj-lt"/>
              <a:buAutoNum type="arabicPeriod" startAt="6"/>
              <a:defRPr/>
            </a:pPr>
            <a:r>
              <a:rPr lang="en-US" sz="2200" dirty="0"/>
              <a:t>Scroll to the bottom of the page, then select the text </a:t>
            </a:r>
            <a:r>
              <a:rPr lang="en-US" sz="2200" b="1" dirty="0"/>
              <a:t>Blue </a:t>
            </a:r>
            <a:r>
              <a:rPr lang="en-US" sz="2200" b="1" dirty="0" smtClean="0"/>
              <a:t>Angels</a:t>
            </a:r>
          </a:p>
          <a:p>
            <a:pPr>
              <a:buFont typeface="+mj-lt"/>
              <a:buAutoNum type="arabicPeriod" startAt="8"/>
              <a:defRPr/>
            </a:pPr>
            <a:r>
              <a:rPr lang="en-US" sz="2200" dirty="0"/>
              <a:t>Click the </a:t>
            </a:r>
            <a:r>
              <a:rPr lang="en-US" sz="2200" b="1" dirty="0"/>
              <a:t>Link text box </a:t>
            </a:r>
            <a:r>
              <a:rPr lang="en-US" sz="2200" dirty="0"/>
              <a:t>in the HTML Property inspector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Type </a:t>
            </a:r>
            <a:r>
              <a:rPr lang="en-US" sz="2200" b="1" dirty="0"/>
              <a:t>http://www.blueangels.navy.mil</a:t>
            </a:r>
          </a:p>
          <a:p>
            <a:pPr marL="1033463" lvl="1" indent="-347663">
              <a:buFont typeface="Arial" charset="0"/>
              <a:buChar char="–"/>
              <a:defRPr/>
            </a:pPr>
            <a:r>
              <a:rPr lang="en-US" sz="2200" dirty="0"/>
              <a:t>Then press </a:t>
            </a:r>
            <a:r>
              <a:rPr lang="en-US" sz="2200" b="1" dirty="0"/>
              <a:t>[Tab] </a:t>
            </a:r>
          </a:p>
          <a:p>
            <a:pPr marL="0" indent="0">
              <a:buNone/>
              <a:defRPr/>
            </a:pPr>
            <a:endParaRPr lang="en-US" sz="2400" dirty="0" smtClean="0"/>
          </a:p>
          <a:p>
            <a:pPr marL="0" indent="0">
              <a:buNone/>
              <a:defRPr/>
            </a:pPr>
            <a:endParaRPr lang="en-US" sz="2300" dirty="0" smtClean="0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Creating an External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4419600" cy="2819400"/>
          </a:xfrm>
        </p:spPr>
        <p:txBody>
          <a:bodyPr/>
          <a:lstStyle/>
          <a:p>
            <a:pPr marL="514350" indent="-514350">
              <a:buFont typeface="+mj-lt"/>
              <a:buAutoNum type="arabicPeriod" startAt="9"/>
              <a:defRPr/>
            </a:pPr>
            <a:r>
              <a:rPr lang="en-US" sz="2200" dirty="0" smtClean="0"/>
              <a:t>Click </a:t>
            </a:r>
            <a:r>
              <a:rPr lang="en-US" sz="2200" b="1" dirty="0" smtClean="0"/>
              <a:t>File</a:t>
            </a:r>
            <a:r>
              <a:rPr lang="en-US" sz="2200" dirty="0" smtClean="0"/>
              <a:t> on the Menu bar, click </a:t>
            </a:r>
            <a:r>
              <a:rPr lang="en-US" sz="2200" b="1" dirty="0" smtClean="0"/>
              <a:t>Save</a:t>
            </a:r>
            <a:r>
              <a:rPr lang="en-US" sz="2200" dirty="0" smtClean="0"/>
              <a:t>, click the </a:t>
            </a:r>
            <a:r>
              <a:rPr lang="en-US" sz="2200" b="1" dirty="0" smtClean="0"/>
              <a:t>Preview/debug in browser </a:t>
            </a:r>
            <a:r>
              <a:rPr lang="en-US" sz="2200" dirty="0" smtClean="0"/>
              <a:t>button, click </a:t>
            </a:r>
            <a:r>
              <a:rPr lang="en-US" sz="2200" b="1" dirty="0" smtClean="0"/>
              <a:t>Preview</a:t>
            </a:r>
            <a:r>
              <a:rPr lang="en-US" sz="2200" dirty="0" smtClean="0"/>
              <a:t> </a:t>
            </a:r>
            <a:r>
              <a:rPr lang="en-US" sz="2200" b="1" dirty="0" smtClean="0"/>
              <a:t>in [your browser]</a:t>
            </a:r>
            <a:r>
              <a:rPr lang="en-US" sz="2200" dirty="0" smtClean="0"/>
              <a:t>, click </a:t>
            </a:r>
            <a:r>
              <a:rPr lang="en-US" sz="2200" b="1" dirty="0" smtClean="0"/>
              <a:t>Blue Angels </a:t>
            </a:r>
            <a:r>
              <a:rPr lang="en-US" sz="2200" dirty="0" smtClean="0"/>
              <a:t>on the web page, verify that the link works, then close your browser</a:t>
            </a:r>
          </a:p>
          <a:p>
            <a:pPr marL="514350" indent="-514350">
              <a:buFont typeface="+mj-lt"/>
              <a:buAutoNum type="arabicPeriod" startAt="9"/>
              <a:defRPr/>
            </a:pPr>
            <a:r>
              <a:rPr lang="en-US" sz="2200" dirty="0" smtClean="0"/>
              <a:t>Scroll to the bottom of the page if necessary, select the </a:t>
            </a:r>
            <a:r>
              <a:rPr lang="en-US" sz="2200" b="1" dirty="0" smtClean="0"/>
              <a:t>USS Alabama </a:t>
            </a:r>
            <a:r>
              <a:rPr lang="en-US" sz="2200" dirty="0" smtClean="0"/>
              <a:t>text in the last paragraph on the page, then repeat step 8 to create the link for the USS Alabama text, using the URL </a:t>
            </a:r>
            <a:r>
              <a:rPr lang="en-US" sz="2200" dirty="0" smtClean="0">
                <a:hlinkClick r:id="rId3"/>
              </a:rPr>
              <a:t>http://www.ussalabama.com</a:t>
            </a:r>
            <a:endParaRPr lang="en-US" sz="2200" dirty="0" smtClean="0"/>
          </a:p>
          <a:p>
            <a:pPr marL="514350" indent="-514350">
              <a:buFont typeface="+mj-lt"/>
              <a:buAutoNum type="arabicPeriod" startAt="9"/>
              <a:defRPr/>
            </a:pPr>
            <a:endParaRPr lang="en-US" sz="2300" dirty="0" smtClean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24 at 8.11.20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587044"/>
            <a:ext cx="3352800" cy="3289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Design </a:t>
            </a:r>
            <a:r>
              <a:rPr lang="en-US" dirty="0" smtClean="0">
                <a:solidFill>
                  <a:srgbClr val="00664D"/>
                </a:solidFill>
              </a:rPr>
              <a:t>Matters</a:t>
            </a:r>
            <a:endParaRPr lang="en-US" dirty="0">
              <a:solidFill>
                <a:srgbClr val="0066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The Web Accessibility Initiative – Accessible Rich Internet Applications Suite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A resource for applying best practices when adding advanced user interface controls to a website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WAI-ARIA, at w3.org/WAI, provides guidelines and techniques for planning and implementing accessible content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endParaRPr lang="en-US" sz="2600" dirty="0" smtClean="0">
              <a:solidFill>
                <a:srgbClr val="00664D"/>
              </a:solidFill>
            </a:endParaRP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4790</TotalTime>
  <Words>2865</Words>
  <Application>Microsoft Office PowerPoint</Application>
  <PresentationFormat>On-screen Show (4:3)</PresentationFormat>
  <Paragraphs>339</Paragraphs>
  <Slides>45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1_PPT Template</vt:lpstr>
      <vt:lpstr>PowerPoint Presentation</vt:lpstr>
      <vt:lpstr>Unit Objectives</vt:lpstr>
      <vt:lpstr>Understanding Links and Paths</vt:lpstr>
      <vt:lpstr>Design Matters</vt:lpstr>
      <vt:lpstr>Clues to Use</vt:lpstr>
      <vt:lpstr>Creating an External Link</vt:lpstr>
      <vt:lpstr>Creating an External Link</vt:lpstr>
      <vt:lpstr>Creating an External Link</vt:lpstr>
      <vt:lpstr>Design Matters</vt:lpstr>
      <vt:lpstr>Creating an Internal Link</vt:lpstr>
      <vt:lpstr>Design Matters</vt:lpstr>
      <vt:lpstr>Creating an Internal Link</vt:lpstr>
      <vt:lpstr>Inserting a Named Anchor</vt:lpstr>
      <vt:lpstr>Inserting a Named Anchor</vt:lpstr>
      <vt:lpstr>Inserting a Named Anchor</vt:lpstr>
      <vt:lpstr>Creating Internal Links to Named Anchors</vt:lpstr>
      <vt:lpstr>Creating Internal Links to Named Anchors</vt:lpstr>
      <vt:lpstr>Creating Internal Links to Named Anchors</vt:lpstr>
      <vt:lpstr>Clues to Use</vt:lpstr>
      <vt:lpstr>Creating a Spry Menu Bar</vt:lpstr>
      <vt:lpstr>Creating a Spry Menu Bar</vt:lpstr>
      <vt:lpstr>Creating a Spry Menu Bar</vt:lpstr>
      <vt:lpstr>Clues to Use</vt:lpstr>
      <vt:lpstr>Adding Menu Bar Items</vt:lpstr>
      <vt:lpstr>Adding Menu Bar Items</vt:lpstr>
      <vt:lpstr>Adding Menu Bar Items</vt:lpstr>
      <vt:lpstr>Adding Menu Bar Items</vt:lpstr>
      <vt:lpstr>Clues to Use</vt:lpstr>
      <vt:lpstr>Formatting a Menu Bar</vt:lpstr>
      <vt:lpstr>Formatting a Menu Bar</vt:lpstr>
      <vt:lpstr>Formatting a Menu Bar</vt:lpstr>
      <vt:lpstr>Formatting a Menu Bar</vt:lpstr>
      <vt:lpstr>Formatting a Menu Bar</vt:lpstr>
      <vt:lpstr>Copying a Menu Bar to Other Pages</vt:lpstr>
      <vt:lpstr>Copying a Menu Bar to Other Pages</vt:lpstr>
      <vt:lpstr>Copying a Menu Bar to Other Pages</vt:lpstr>
      <vt:lpstr>PowerPoint Presentation</vt:lpstr>
      <vt:lpstr>Creating an Image Map</vt:lpstr>
      <vt:lpstr>Creating an Image Map</vt:lpstr>
      <vt:lpstr>Creating an Image Map</vt:lpstr>
      <vt:lpstr>Clues to Use</vt:lpstr>
      <vt:lpstr>Design Matters</vt:lpstr>
      <vt:lpstr>Managing Web Site Links</vt:lpstr>
      <vt:lpstr>Managing Web Site Links</vt:lpstr>
      <vt:lpstr>Unit Summary</vt:lpstr>
    </vt:vector>
  </TitlesOfParts>
  <Company>Course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Adobe Dreamweaver CS5 - Illustrated</dc:title>
  <cp:lastModifiedBy>Windows User</cp:lastModifiedBy>
  <cp:revision>123</cp:revision>
  <dcterms:created xsi:type="dcterms:W3CDTF">2012-08-24T13:59:58Z</dcterms:created>
  <dcterms:modified xsi:type="dcterms:W3CDTF">2012-09-14T21:00:37Z</dcterms:modified>
</cp:coreProperties>
</file>